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3" r:id="rId4"/>
    <p:sldId id="259" r:id="rId5"/>
    <p:sldId id="261" r:id="rId6"/>
    <p:sldId id="268" r:id="rId7"/>
    <p:sldId id="269" r:id="rId8"/>
    <p:sldId id="270" r:id="rId9"/>
    <p:sldId id="271" r:id="rId10"/>
    <p:sldId id="272" r:id="rId11"/>
    <p:sldId id="265" r:id="rId12"/>
    <p:sldId id="266" r:id="rId13"/>
  </p:sldIdLst>
  <p:sldSz cx="9906000" cy="6858000" type="A4"/>
  <p:notesSz cx="6770688" cy="9902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965" cy="496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6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1D76-A2A6-452F-B705-6F9954EB8879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3138" y="1238250"/>
            <a:ext cx="4824412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69" y="4765735"/>
            <a:ext cx="5416550" cy="3899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5966"/>
            <a:ext cx="2933965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56" y="9405966"/>
            <a:ext cx="2933965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22D-2D52-4E50-9CA9-FEAC9DE6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9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09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356352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97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769D-7082-4791-A5D5-9E270DFEEBA2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287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D3BACCE-DF6C-48F0-9C67-ADB3DFD399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722B04-21C7-4320-8DFA-7B73410DEA5E}"/>
              </a:ext>
            </a:extLst>
          </p:cNvPr>
          <p:cNvSpPr/>
          <p:nvPr/>
        </p:nvSpPr>
        <p:spPr>
          <a:xfrm>
            <a:off x="0" y="1879134"/>
            <a:ext cx="9906000" cy="185396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68E71-3444-4CA7-905F-B9D7B2D0BBE6}"/>
              </a:ext>
            </a:extLst>
          </p:cNvPr>
          <p:cNvSpPr txBox="1"/>
          <p:nvPr/>
        </p:nvSpPr>
        <p:spPr>
          <a:xfrm>
            <a:off x="3542357" y="2023055"/>
            <a:ext cx="2821285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案件名</a:t>
            </a:r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2BE3B3-2E76-4202-A9B5-668C97FC44C9}"/>
              </a:ext>
            </a:extLst>
          </p:cNvPr>
          <p:cNvSpPr txBox="1"/>
          <p:nvPr/>
        </p:nvSpPr>
        <p:spPr>
          <a:xfrm>
            <a:off x="3260231" y="2841987"/>
            <a:ext cx="3385542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●●のご提案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241225" y="5835531"/>
            <a:ext cx="1436291" cy="43088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677150" y="181589"/>
            <a:ext cx="2033198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様式－２</a:t>
            </a:r>
          </a:p>
        </p:txBody>
      </p:sp>
    </p:spTree>
    <p:extLst>
      <p:ext uri="{BB962C8B-B14F-4D97-AF65-F5344CB8AC3E}">
        <p14:creationId xmlns:p14="http://schemas.microsoft.com/office/powerpoint/2010/main" val="356915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798792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●安全性の向上について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32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働き方改革について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151217"/>
            <a:ext cx="779700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従来方法と比較して、安全性の向上が期待できる　　□ 特に安全性は向上しない</a:t>
            </a:r>
          </a:p>
        </p:txBody>
      </p:sp>
      <p:sp>
        <p:nvSpPr>
          <p:cNvPr id="17" name="大かっこ 16"/>
          <p:cNvSpPr/>
          <p:nvPr/>
        </p:nvSpPr>
        <p:spPr>
          <a:xfrm>
            <a:off x="457605" y="1473718"/>
            <a:ext cx="9027009" cy="1003342"/>
          </a:xfrm>
          <a:prstGeom prst="bracketPair">
            <a:avLst>
              <a:gd name="adj" fmla="val 130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1596768"/>
            <a:ext cx="8002191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無人化により○○の作業が不要となるため、○○時の事故リスクが減少し、・・・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2530953"/>
            <a:ext cx="2077492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●専門作業について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2883378"/>
            <a:ext cx="4616648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土木建設分野の専門知識や技術を必要とする。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3183492"/>
            <a:ext cx="9130705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土木建設分野の専門知識や技術が不要であり、専門家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資格保持者等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以外で対応可能である。</a:t>
            </a:r>
          </a:p>
        </p:txBody>
      </p:sp>
      <p:sp>
        <p:nvSpPr>
          <p:cNvPr id="19" name="大かっこ 18"/>
          <p:cNvSpPr/>
          <p:nvPr/>
        </p:nvSpPr>
        <p:spPr>
          <a:xfrm>
            <a:off x="460378" y="3507909"/>
            <a:ext cx="9027009" cy="875622"/>
          </a:xfrm>
          <a:prstGeom prst="bracketPair">
            <a:avLst>
              <a:gd name="adj" fmla="val 97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3150" y="3630960"/>
            <a:ext cx="6771084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○○がなく、○○の資格保持者による操作が不要であるため、・・・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44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337446" y="0"/>
            <a:ext cx="1231107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798792"/>
            <a:ext cx="7386638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●その他、提案の特徴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アピールポイント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があれば記載してください。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3708763"/>
            <a:ext cx="5078313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●その他、必要情報があれば記載してください。</a:t>
            </a:r>
          </a:p>
        </p:txBody>
      </p:sp>
      <p:sp>
        <p:nvSpPr>
          <p:cNvPr id="11" name="大かっこ 10"/>
          <p:cNvSpPr/>
          <p:nvPr/>
        </p:nvSpPr>
        <p:spPr>
          <a:xfrm>
            <a:off x="457605" y="1155470"/>
            <a:ext cx="9027009" cy="2485505"/>
          </a:xfrm>
          <a:prstGeom prst="bracketPair">
            <a:avLst>
              <a:gd name="adj" fmla="val 38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大かっこ 11"/>
          <p:cNvSpPr/>
          <p:nvPr/>
        </p:nvSpPr>
        <p:spPr>
          <a:xfrm>
            <a:off x="457605" y="4077819"/>
            <a:ext cx="9027009" cy="2189978"/>
          </a:xfrm>
          <a:prstGeom prst="bracketPair">
            <a:avLst>
              <a:gd name="adj" fmla="val 38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75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2051844" cy="18466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代表者氏名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従業員数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年商（任意）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132262" y="0"/>
            <a:ext cx="1641475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会社概要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11034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2BAB50-62A7-46DC-99A6-891EDA8AA871}"/>
              </a:ext>
            </a:extLst>
          </p:cNvPr>
          <p:cNvSpPr/>
          <p:nvPr/>
        </p:nvSpPr>
        <p:spPr>
          <a:xfrm>
            <a:off x="0" y="2862121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AB3198-B9A5-4EFB-A373-095F651B740F}"/>
              </a:ext>
            </a:extLst>
          </p:cNvPr>
          <p:cNvSpPr txBox="1"/>
          <p:nvPr/>
        </p:nvSpPr>
        <p:spPr>
          <a:xfrm>
            <a:off x="3516709" y="2862121"/>
            <a:ext cx="287258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協力企業の概要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2D8865-2ACD-413C-A33D-0EA1658DC782}"/>
              </a:ext>
            </a:extLst>
          </p:cNvPr>
          <p:cNvSpPr/>
          <p:nvPr/>
        </p:nvSpPr>
        <p:spPr>
          <a:xfrm>
            <a:off x="250879" y="3523363"/>
            <a:ext cx="9404242" cy="126431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3600455"/>
            <a:ext cx="8771632" cy="55399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●本案件の提案において、協力企業がある場合は、協力企業の概要、協力してもらう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内容等について記載してください。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DC04005-633A-080F-7383-D685DC1E9AA0}"/>
              </a:ext>
            </a:extLst>
          </p:cNvPr>
          <p:cNvSpPr/>
          <p:nvPr/>
        </p:nvSpPr>
        <p:spPr>
          <a:xfrm>
            <a:off x="0" y="5006965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3F7DDE-FCB5-56FD-6864-39EFEB09A04D}"/>
              </a:ext>
            </a:extLst>
          </p:cNvPr>
          <p:cNvSpPr txBox="1"/>
          <p:nvPr/>
        </p:nvSpPr>
        <p:spPr>
          <a:xfrm>
            <a:off x="4542630" y="5006965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781136-559B-A144-58FA-F82AB88E1300}"/>
              </a:ext>
            </a:extLst>
          </p:cNvPr>
          <p:cNvSpPr/>
          <p:nvPr/>
        </p:nvSpPr>
        <p:spPr>
          <a:xfrm>
            <a:off x="250879" y="5616289"/>
            <a:ext cx="9404242" cy="876586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3266C2-E5E5-022E-8A6E-F8B7E53805CD}"/>
              </a:ext>
            </a:extLst>
          </p:cNvPr>
          <p:cNvSpPr txBox="1"/>
          <p:nvPr/>
        </p:nvSpPr>
        <p:spPr>
          <a:xfrm>
            <a:off x="457605" y="5616289"/>
            <a:ext cx="1154162" cy="83099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所属先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役職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29487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172851" y="158874"/>
            <a:ext cx="9560297" cy="654025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＜以下項目を入れた資料を作成してください＞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・提案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シーズ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の概要　・適用性について</a:t>
            </a: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・施工性について　　　・経済性について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・維持管理性について　・働き方改革について</a:t>
            </a:r>
          </a:p>
          <a:p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～記載方法～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・該当する□にチェックを入れ、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 ]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内に具体的な内容や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根拠等を記載してください。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・枠の大きさの変更や、スライドの追加は可能です。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・記載例は削除してご使用ください。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・現場ニーズによって、審査項目が異なります。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次ページを参考に、該当する項目のみ記載してください。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該当しない項目に記載があっても審査には使用しません。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・全てのページを埋める必要はありません。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kumimoji="1" lang="ja-JP" altLang="en-US" sz="2500" u="heavy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従来方法と比較して有効と認められる項目は、その根拠資料を</a:t>
            </a:r>
            <a:endParaRPr kumimoji="1" lang="en-US" altLang="ja-JP" sz="2500" u="heavy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500" u="heavy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添付してください。</a:t>
            </a:r>
            <a:endParaRPr kumimoji="1" lang="en-US" altLang="ja-JP" sz="2500" u="heavy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4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0BDAFF6-74D1-6A91-62F9-1986884A0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10301"/>
              </p:ext>
            </p:extLst>
          </p:nvPr>
        </p:nvGraphicFramePr>
        <p:xfrm>
          <a:off x="256783" y="1290779"/>
          <a:ext cx="9406331" cy="523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07">
                  <a:extLst>
                    <a:ext uri="{9D8B030D-6E8A-4147-A177-3AD203B41FA5}">
                      <a16:colId xmlns:a16="http://schemas.microsoft.com/office/drawing/2014/main" val="1390767162"/>
                    </a:ext>
                  </a:extLst>
                </a:gridCol>
                <a:gridCol w="1485859">
                  <a:extLst>
                    <a:ext uri="{9D8B030D-6E8A-4147-A177-3AD203B41FA5}">
                      <a16:colId xmlns:a16="http://schemas.microsoft.com/office/drawing/2014/main" val="2230122003"/>
                    </a:ext>
                  </a:extLst>
                </a:gridCol>
                <a:gridCol w="3612740">
                  <a:extLst>
                    <a:ext uri="{9D8B030D-6E8A-4147-A177-3AD203B41FA5}">
                      <a16:colId xmlns:a16="http://schemas.microsoft.com/office/drawing/2014/main" val="2876152273"/>
                    </a:ext>
                  </a:extLst>
                </a:gridCol>
                <a:gridCol w="659665">
                  <a:extLst>
                    <a:ext uri="{9D8B030D-6E8A-4147-A177-3AD203B41FA5}">
                      <a16:colId xmlns:a16="http://schemas.microsoft.com/office/drawing/2014/main" val="3656438165"/>
                    </a:ext>
                  </a:extLst>
                </a:gridCol>
                <a:gridCol w="659665">
                  <a:extLst>
                    <a:ext uri="{9D8B030D-6E8A-4147-A177-3AD203B41FA5}">
                      <a16:colId xmlns:a16="http://schemas.microsoft.com/office/drawing/2014/main" val="1472389382"/>
                    </a:ext>
                  </a:extLst>
                </a:gridCol>
                <a:gridCol w="659665">
                  <a:extLst>
                    <a:ext uri="{9D8B030D-6E8A-4147-A177-3AD203B41FA5}">
                      <a16:colId xmlns:a16="http://schemas.microsoft.com/office/drawing/2014/main" val="1467836794"/>
                    </a:ext>
                  </a:extLst>
                </a:gridCol>
                <a:gridCol w="659665">
                  <a:extLst>
                    <a:ext uri="{9D8B030D-6E8A-4147-A177-3AD203B41FA5}">
                      <a16:colId xmlns:a16="http://schemas.microsoft.com/office/drawing/2014/main" val="1347753708"/>
                    </a:ext>
                  </a:extLst>
                </a:gridCol>
                <a:gridCol w="659665">
                  <a:extLst>
                    <a:ext uri="{9D8B030D-6E8A-4147-A177-3AD203B41FA5}">
                      <a16:colId xmlns:a16="http://schemas.microsoft.com/office/drawing/2014/main" val="486749453"/>
                    </a:ext>
                  </a:extLst>
                </a:gridCol>
              </a:tblGrid>
              <a:tr h="339531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</a:rPr>
                        <a:t>審査項目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</a:rPr>
                        <a:t>大項目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</a:rPr>
                        <a:t>審査項目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</a:rPr>
                        <a:t>小項目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</a:rPr>
                        <a:t>現場ニーズの番号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03163"/>
                  </a:ext>
                </a:extLst>
              </a:tr>
              <a:tr h="3849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ysClr val="windowText" lastClr="000000"/>
                          </a:solidFill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ysClr val="windowText" lastClr="000000"/>
                          </a:solidFill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ysClr val="windowText" lastClr="000000"/>
                          </a:solidFill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ysClr val="windowText" lastClr="000000"/>
                          </a:solidFill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ysClr val="windowText" lastClr="000000"/>
                          </a:solidFill>
                        </a:rPr>
                        <a:t>⑤</a:t>
                      </a:r>
                      <a:endParaRPr kumimoji="1" lang="en-US" altLang="ja-JP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74226"/>
                  </a:ext>
                </a:extLst>
              </a:tr>
              <a:tr h="384928"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現場ニーズを</a:t>
                      </a:r>
                      <a:endParaRPr kumimoji="1" lang="en-US" altLang="ja-JP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踏まえた評価項目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適用性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現場ニーズ、現場条件との適合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754932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技術の信頼性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516738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供給体制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75218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施工性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現場作業工程の短縮効果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680681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施工上の課題・制約の有無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879985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省人化・省力化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924168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経済性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コスト削減効果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48899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波及効果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221729"/>
                  </a:ext>
                </a:extLst>
              </a:tr>
              <a:tr h="38492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政策ニーズを</a:t>
                      </a:r>
                      <a:endParaRPr kumimoji="1" lang="en-US" altLang="ja-JP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踏まえた</a:t>
                      </a:r>
                      <a:endParaRPr kumimoji="1" lang="en-US" altLang="ja-JP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評価項目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維持管理性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耐久性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―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―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577829"/>
                  </a:ext>
                </a:extLst>
              </a:tr>
              <a:tr h="384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維持管理労力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―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―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857103"/>
                  </a:ext>
                </a:extLst>
              </a:tr>
              <a:tr h="66487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働き方改革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安全性の向上・専門作業の簡略化　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34264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4B7582-F1EE-4A1A-E4FE-89FFC1288C30}"/>
              </a:ext>
            </a:extLst>
          </p:cNvPr>
          <p:cNvSpPr/>
          <p:nvPr/>
        </p:nvSpPr>
        <p:spPr>
          <a:xfrm>
            <a:off x="189671" y="275116"/>
            <a:ext cx="87865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＜各現場ニーズの審査項目＞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応募する現場ニーズに合わせて、「○」の項目のみ記載してください。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： 審査対象　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― 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審査対象外</a:t>
            </a:r>
          </a:p>
        </p:txBody>
      </p:sp>
    </p:spTree>
    <p:extLst>
      <p:ext uri="{BB962C8B-B14F-4D97-AF65-F5344CB8AC3E}">
        <p14:creationId xmlns:p14="http://schemas.microsoft.com/office/powerpoint/2010/main" val="398125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927076" y="0"/>
            <a:ext cx="2051844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提案の概要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4385816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●提案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シーズ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の概要を記載してください</a:t>
            </a:r>
          </a:p>
        </p:txBody>
      </p:sp>
      <p:sp>
        <p:nvSpPr>
          <p:cNvPr id="10" name="大かっこ 9"/>
          <p:cNvSpPr/>
          <p:nvPr/>
        </p:nvSpPr>
        <p:spPr>
          <a:xfrm>
            <a:off x="457605" y="1155470"/>
            <a:ext cx="9027009" cy="5121506"/>
          </a:xfrm>
          <a:prstGeom prst="bracketPair">
            <a:avLst>
              <a:gd name="adj" fmla="val 38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9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156677"/>
            <a:ext cx="8822928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制約条件なく当該現場で適用可能である　　□ 制約条件はあるが当該現場で適用可能である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3000821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●現場条件との適合について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311520" y="0"/>
            <a:ext cx="328295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適用性について①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456791"/>
            <a:ext cx="872033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別の現場や規格であれば適用可能である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技術の改良により当該現場での適用が期待できる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457605" y="1778438"/>
            <a:ext cx="9027009" cy="4498537"/>
          </a:xfrm>
          <a:prstGeom prst="bracketPair">
            <a:avLst>
              <a:gd name="adj" fmla="val 38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1901488"/>
            <a:ext cx="6976269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対応可能な規格が○○～○○であり、・・・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○○のため、施工時には○○するなどの対策が必要であるが、・・・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33086" y="2599057"/>
            <a:ext cx="3990975" cy="248602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</a:rPr>
              <a:t>図表　等</a:t>
            </a:r>
          </a:p>
        </p:txBody>
      </p:sp>
    </p:spTree>
    <p:extLst>
      <p:ext uri="{BB962C8B-B14F-4D97-AF65-F5344CB8AC3E}">
        <p14:creationId xmlns:p14="http://schemas.microsoft.com/office/powerpoint/2010/main" val="19021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798792"/>
            <a:ext cx="3924151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●技術の信頼性について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複数選択可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311519" y="0"/>
            <a:ext cx="328295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適用性について②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151217"/>
            <a:ext cx="8617744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実用性と効果が証明できる実績がある　　□ 試験や論文等によって有用性が示されている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451331"/>
            <a:ext cx="9130705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技術マニュアルがある　 □ その他、信頼性を証明できる根拠がある　 □ 特になし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開発段階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大かっこ 16"/>
          <p:cNvSpPr/>
          <p:nvPr/>
        </p:nvSpPr>
        <p:spPr>
          <a:xfrm>
            <a:off x="457605" y="1772977"/>
            <a:ext cx="9027009" cy="1458503"/>
          </a:xfrm>
          <a:prstGeom prst="bracketPair">
            <a:avLst>
              <a:gd name="adj" fmla="val 130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1896028"/>
            <a:ext cx="6976269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技術マニュアル「○○マニュアル、○○年、○○協会」があり、・・・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3370542"/>
            <a:ext cx="2077492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●供給体制について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3722967"/>
            <a:ext cx="8617744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当該現場に問題なく供給可能である　　□ 現時点で当該現場に対する供給は不可である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4023081"/>
            <a:ext cx="8207375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エリア、時期、機械数、ヤード確保などの制約はあるが供給可能である　　□ 不明</a:t>
            </a:r>
          </a:p>
        </p:txBody>
      </p:sp>
      <p:sp>
        <p:nvSpPr>
          <p:cNvPr id="25" name="大かっこ 24"/>
          <p:cNvSpPr/>
          <p:nvPr/>
        </p:nvSpPr>
        <p:spPr>
          <a:xfrm>
            <a:off x="457605" y="4344727"/>
            <a:ext cx="9027009" cy="1894148"/>
          </a:xfrm>
          <a:prstGeom prst="bracketPair">
            <a:avLst>
              <a:gd name="adj" fmla="val 97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4467778"/>
            <a:ext cx="7797006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○○</a:t>
            </a:r>
            <a:r>
              <a:rPr kumimoji="1" lang="en-US" altLang="ja-JP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m2</a:t>
            </a:r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の製作ヤードを確保できれば、九州エリア全域で供給可能であり、・・・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日当たりの供給能力は○○であり、・・・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46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798792"/>
            <a:ext cx="6924973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●現場作業工程の短縮効果について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従来方法と比較してください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516704" y="0"/>
            <a:ext cx="287258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施工性について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151217"/>
            <a:ext cx="872033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％の短縮効果が期待できる　　□ 短縮効果は期待できない　　□ 不明、算定不可</a:t>
            </a:r>
          </a:p>
        </p:txBody>
      </p:sp>
      <p:sp>
        <p:nvSpPr>
          <p:cNvPr id="17" name="大かっこ 16"/>
          <p:cNvSpPr/>
          <p:nvPr/>
        </p:nvSpPr>
        <p:spPr>
          <a:xfrm>
            <a:off x="457605" y="1477703"/>
            <a:ext cx="9027009" cy="1098200"/>
          </a:xfrm>
          <a:prstGeom prst="bracketPair">
            <a:avLst>
              <a:gd name="adj" fmla="val 130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1600753"/>
            <a:ext cx="779700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従来工法では○○だが、○○により、○○％の工程削減効果が期待でき、・・・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2599017"/>
            <a:ext cx="3231654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●施工上の課題・制約について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2951442"/>
            <a:ext cx="779700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施工上の課題・制約はない　　□ 施工上の課題・制約はあるが、解決可能である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3251556"/>
            <a:ext cx="6771084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施工上の課題・制約があり、現時点で解決は困難である　　□ 不明</a:t>
            </a:r>
          </a:p>
        </p:txBody>
      </p:sp>
      <p:sp>
        <p:nvSpPr>
          <p:cNvPr id="25" name="大かっこ 24"/>
          <p:cNvSpPr/>
          <p:nvPr/>
        </p:nvSpPr>
        <p:spPr>
          <a:xfrm>
            <a:off x="457605" y="3573203"/>
            <a:ext cx="9027009" cy="1003509"/>
          </a:xfrm>
          <a:prstGeom prst="bracketPair">
            <a:avLst>
              <a:gd name="adj" fmla="val 97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3696253"/>
            <a:ext cx="6976269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○○という課題があるが、○○することにより解決可能であり、・・・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4652138"/>
            <a:ext cx="9002464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●省人化・省力化について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現場で必要な延べ作業員数を従来方法と比較してください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5004563"/>
            <a:ext cx="872033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作業員数は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％低減できる　　□ 作業員数の低減効果はない　　□ 不明、算定不可</a:t>
            </a:r>
          </a:p>
        </p:txBody>
      </p:sp>
      <p:sp>
        <p:nvSpPr>
          <p:cNvPr id="21" name="大かっこ 20"/>
          <p:cNvSpPr/>
          <p:nvPr/>
        </p:nvSpPr>
        <p:spPr>
          <a:xfrm>
            <a:off x="457605" y="5331048"/>
            <a:ext cx="9027009" cy="936401"/>
          </a:xfrm>
          <a:prstGeom prst="bracketPair">
            <a:avLst>
              <a:gd name="adj" fmla="val 130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5454099"/>
            <a:ext cx="7797006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従来工法では○○だが、○○により、○○％の工程削減効果が期待でき、・・・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07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798792"/>
            <a:ext cx="9348713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●コスト削減効果について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従来方法と比較して建設費もしくは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LCC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で記載してください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516703" y="0"/>
            <a:ext cx="287258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経済性について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151217"/>
            <a:ext cx="9028113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コストは約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％削減可能　　□ コストは約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％増大する　　□不明、算定不可</a:t>
            </a:r>
          </a:p>
        </p:txBody>
      </p:sp>
      <p:sp>
        <p:nvSpPr>
          <p:cNvPr id="17" name="大かっこ 16"/>
          <p:cNvSpPr/>
          <p:nvPr/>
        </p:nvSpPr>
        <p:spPr>
          <a:xfrm>
            <a:off x="457605" y="1477702"/>
            <a:ext cx="9027009" cy="2778026"/>
          </a:xfrm>
          <a:prstGeom prst="bracketPair">
            <a:avLst>
              <a:gd name="adj" fmla="val 130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1600753"/>
            <a:ext cx="7181453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従来方法の○○と比較すると、○○％程度のコスト削減が見込め、・・・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コストの算定根拠は、・・・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4380192"/>
            <a:ext cx="6694140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●新技術の導入による、経済波及効果があれば記載してください</a:t>
            </a:r>
          </a:p>
        </p:txBody>
      </p:sp>
      <p:sp>
        <p:nvSpPr>
          <p:cNvPr id="25" name="大かっこ 24"/>
          <p:cNvSpPr/>
          <p:nvPr/>
        </p:nvSpPr>
        <p:spPr>
          <a:xfrm>
            <a:off x="457605" y="4801927"/>
            <a:ext cx="9027009" cy="1427423"/>
          </a:xfrm>
          <a:prstGeom prst="bracketPair">
            <a:avLst>
              <a:gd name="adj" fmla="val 97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4924978"/>
            <a:ext cx="8412559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本提案は、機械さえあれば地元の施工業者で対応可能な技術であり、地域経済に・・・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○○を地元業者から供給してもらうことにより、・・・　　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35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798792"/>
            <a:ext cx="5770811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●維持管理頻度について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従来方法と比較してください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35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維持管理性について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1151217"/>
            <a:ext cx="8309967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従来方法を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％とすると、維持管理頻度は約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％である　　□ 不明、算定不可</a:t>
            </a:r>
          </a:p>
        </p:txBody>
      </p:sp>
      <p:sp>
        <p:nvSpPr>
          <p:cNvPr id="17" name="大かっこ 16"/>
          <p:cNvSpPr/>
          <p:nvPr/>
        </p:nvSpPr>
        <p:spPr>
          <a:xfrm>
            <a:off x="457605" y="1473717"/>
            <a:ext cx="9027009" cy="1821399"/>
          </a:xfrm>
          <a:prstGeom prst="bracketPair">
            <a:avLst>
              <a:gd name="adj" fmla="val 130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1596768"/>
            <a:ext cx="4719241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○年毎の○○の交換が不要となるため、・・・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3370542"/>
            <a:ext cx="5770811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●維持管理労力について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従来方法と比較してください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3722967"/>
            <a:ext cx="7899598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従来方法を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％とすると、施設にかかる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回あたりの延べ時間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人員数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10005" y="4023081"/>
            <a:ext cx="4411464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約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％である 　　□ 不明、算定不可</a:t>
            </a:r>
          </a:p>
        </p:txBody>
      </p:sp>
      <p:sp>
        <p:nvSpPr>
          <p:cNvPr id="25" name="大かっこ 24"/>
          <p:cNvSpPr/>
          <p:nvPr/>
        </p:nvSpPr>
        <p:spPr>
          <a:xfrm>
            <a:off x="457605" y="4344727"/>
            <a:ext cx="9027009" cy="1894148"/>
          </a:xfrm>
          <a:prstGeom prst="bracketPair">
            <a:avLst>
              <a:gd name="adj" fmla="val 97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20377" y="4467778"/>
            <a:ext cx="7181453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時間は従来方法と変わらないが、人員数が○○％削減できるため、・・・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67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1337</Words>
  <Application>Microsoft Office PowerPoint</Application>
  <PresentationFormat>A4 210 x 297 mm</PresentationFormat>
  <Paragraphs>193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qpho0605</dc:creator>
  <cp:lastModifiedBy>CDIT諏訪 弘明</cp:lastModifiedBy>
  <cp:revision>43</cp:revision>
  <cp:lastPrinted>2023-10-20T03:25:33Z</cp:lastPrinted>
  <dcterms:created xsi:type="dcterms:W3CDTF">2022-04-18T09:15:43Z</dcterms:created>
  <dcterms:modified xsi:type="dcterms:W3CDTF">2023-11-16T09:16:00Z</dcterms:modified>
</cp:coreProperties>
</file>