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73" r:id="rId4"/>
    <p:sldId id="259" r:id="rId5"/>
    <p:sldId id="261" r:id="rId6"/>
    <p:sldId id="268" r:id="rId7"/>
    <p:sldId id="269" r:id="rId8"/>
    <p:sldId id="270" r:id="rId9"/>
    <p:sldId id="271" r:id="rId10"/>
    <p:sldId id="272" r:id="rId11"/>
    <p:sldId id="265" r:id="rId12"/>
    <p:sldId id="266" r:id="rId13"/>
  </p:sldIdLst>
  <p:sldSz cx="9906000" cy="6858000" type="A4"/>
  <p:notesSz cx="6770688" cy="99028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453" y="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3965" cy="49686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35156" y="0"/>
            <a:ext cx="2933965" cy="49686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DF1D76-A2A6-452F-B705-6F9954EB8879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73138" y="1238250"/>
            <a:ext cx="4824412" cy="3341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7069" y="4765735"/>
            <a:ext cx="5416550" cy="38992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05966"/>
            <a:ext cx="2933965" cy="4968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35156" y="9405966"/>
            <a:ext cx="2933965" cy="4968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05722D-2D52-4E50-9CA9-FEAC9DE65F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4599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5769D-7082-4791-A5D5-9E270DFEEBA2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7150" y="6492875"/>
            <a:ext cx="2228850" cy="365125"/>
          </a:xfrm>
        </p:spPr>
        <p:txBody>
          <a:bodyPr/>
          <a:lstStyle/>
          <a:p>
            <a:fld id="{1D3BACCE-DF6C-48F0-9C67-ADB3DFD39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8597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5769D-7082-4791-A5D5-9E270DFEEBA2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BACCE-DF6C-48F0-9C67-ADB3DFD39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094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5769D-7082-4791-A5D5-9E270DFEEBA2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BACCE-DF6C-48F0-9C67-ADB3DFD39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4567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5769D-7082-4791-A5D5-9E270DFEEBA2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7150" y="6356352"/>
            <a:ext cx="2228850" cy="365125"/>
          </a:xfrm>
        </p:spPr>
        <p:txBody>
          <a:bodyPr/>
          <a:lstStyle/>
          <a:p>
            <a:fld id="{1D3BACCE-DF6C-48F0-9C67-ADB3DFD39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3309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5769D-7082-4791-A5D5-9E270DFEEBA2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BACCE-DF6C-48F0-9C67-ADB3DFD39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0687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5769D-7082-4791-A5D5-9E270DFEEBA2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BACCE-DF6C-48F0-9C67-ADB3DFD39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432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5769D-7082-4791-A5D5-9E270DFEEBA2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BACCE-DF6C-48F0-9C67-ADB3DFD39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2916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5769D-7082-4791-A5D5-9E270DFEEBA2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BACCE-DF6C-48F0-9C67-ADB3DFD39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4975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5769D-7082-4791-A5D5-9E270DFEEBA2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BACCE-DF6C-48F0-9C67-ADB3DFD39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952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5769D-7082-4791-A5D5-9E270DFEEBA2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BACCE-DF6C-48F0-9C67-ADB3DFD39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4847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5769D-7082-4791-A5D5-9E270DFEEBA2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BACCE-DF6C-48F0-9C67-ADB3DFD39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437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5769D-7082-4791-A5D5-9E270DFEEBA2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7150" y="6492873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defRPr>
            </a:lvl1pPr>
          </a:lstStyle>
          <a:p>
            <a:fld id="{1D3BACCE-DF6C-48F0-9C67-ADB3DFD399D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9689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0722B04-21C7-4320-8DFA-7B73410DEA5E}"/>
              </a:ext>
            </a:extLst>
          </p:cNvPr>
          <p:cNvSpPr/>
          <p:nvPr/>
        </p:nvSpPr>
        <p:spPr>
          <a:xfrm>
            <a:off x="0" y="1879134"/>
            <a:ext cx="9906000" cy="1853967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7968E71-3444-4CA7-905F-B9D7B2D0BBE6}"/>
              </a:ext>
            </a:extLst>
          </p:cNvPr>
          <p:cNvSpPr txBox="1"/>
          <p:nvPr/>
        </p:nvSpPr>
        <p:spPr>
          <a:xfrm>
            <a:off x="3542357" y="2023055"/>
            <a:ext cx="2821285" cy="677108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kumimoji="1" lang="en-US" altLang="ja-JP" sz="44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sz="44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案件名</a:t>
            </a:r>
            <a:r>
              <a:rPr kumimoji="1" lang="en-US" altLang="ja-JP" sz="44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endParaRPr kumimoji="1" lang="ja-JP" altLang="en-US" sz="4400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42BE3B3-2E76-4202-A9B5-668C97FC44C9}"/>
              </a:ext>
            </a:extLst>
          </p:cNvPr>
          <p:cNvSpPr txBox="1"/>
          <p:nvPr/>
        </p:nvSpPr>
        <p:spPr>
          <a:xfrm>
            <a:off x="3260231" y="2841987"/>
            <a:ext cx="3385542" cy="677108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44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●●のご提案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6241225" y="5835531"/>
            <a:ext cx="1436291" cy="430887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r>
              <a:rPr kumimoji="1"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会社名等</a:t>
            </a:r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7B37408-0EF0-4267-A7BE-ADBC10BC0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BACCE-DF6C-48F0-9C67-ADB3DFD399D6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7677150" y="181589"/>
            <a:ext cx="2033198" cy="43088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0" tIns="0" rIns="0" bIns="0" rtlCol="0" anchor="ctr" anchorCtr="1">
            <a:spAutoFit/>
          </a:bodyPr>
          <a:lstStyle/>
          <a:p>
            <a:r>
              <a:rPr kumimoji="1"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様式－２</a:t>
            </a:r>
          </a:p>
        </p:txBody>
      </p:sp>
    </p:spTree>
    <p:extLst>
      <p:ext uri="{BB962C8B-B14F-4D97-AF65-F5344CB8AC3E}">
        <p14:creationId xmlns:p14="http://schemas.microsoft.com/office/powerpoint/2010/main" val="35691531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457605" y="798792"/>
            <a:ext cx="2539157" cy="2769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●安全性の向上について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30C339F-4681-45AA-860D-56EDB4209CED}"/>
              </a:ext>
            </a:extLst>
          </p:cNvPr>
          <p:cNvSpPr/>
          <p:nvPr/>
        </p:nvSpPr>
        <p:spPr>
          <a:xfrm>
            <a:off x="0" y="0"/>
            <a:ext cx="9906000" cy="492443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7B37408-0EF0-4267-A7BE-ADBC10BC0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BACCE-DF6C-48F0-9C67-ADB3DFD399D6}" type="slidenum">
              <a:rPr kumimoji="1" lang="ja-JP" altLang="en-US" smtClean="0"/>
              <a:t>10</a:t>
            </a:fld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BE02C33-EF06-4392-842E-BECD6E04908C}"/>
              </a:ext>
            </a:extLst>
          </p:cNvPr>
          <p:cNvSpPr txBox="1"/>
          <p:nvPr/>
        </p:nvSpPr>
        <p:spPr>
          <a:xfrm>
            <a:off x="3106332" y="0"/>
            <a:ext cx="3693319" cy="492443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働き方改革について</a:t>
            </a:r>
            <a:endParaRPr kumimoji="1" lang="en-US" altLang="ja-JP" sz="3200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3FB48F2-5E48-490F-A2D6-03ABEB4883F1}"/>
              </a:ext>
            </a:extLst>
          </p:cNvPr>
          <p:cNvSpPr/>
          <p:nvPr/>
        </p:nvSpPr>
        <p:spPr>
          <a:xfrm>
            <a:off x="250879" y="658026"/>
            <a:ext cx="9404242" cy="5695788"/>
          </a:xfrm>
          <a:prstGeom prst="rect">
            <a:avLst/>
          </a:prstGeom>
          <a:noFill/>
          <a:ln w="25400"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610005" y="1151217"/>
            <a:ext cx="7797006" cy="246221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□ 従来方法と比較して、安全性の向上が期待できる　　□ 特に安全性は向上しない</a:t>
            </a:r>
          </a:p>
        </p:txBody>
      </p:sp>
      <p:sp>
        <p:nvSpPr>
          <p:cNvPr id="17" name="大かっこ 16"/>
          <p:cNvSpPr/>
          <p:nvPr/>
        </p:nvSpPr>
        <p:spPr>
          <a:xfrm>
            <a:off x="457605" y="1473718"/>
            <a:ext cx="9027009" cy="1003342"/>
          </a:xfrm>
          <a:prstGeom prst="bracketPair">
            <a:avLst>
              <a:gd name="adj" fmla="val 13092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720377" y="1596768"/>
            <a:ext cx="8002191" cy="246221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sz="1600" dirty="0">
                <a:solidFill>
                  <a:schemeClr val="bg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例　無人化により○○の作業が不要となるため、○○時の事故リスクが減少し、・・・</a:t>
            </a:r>
            <a:endParaRPr kumimoji="1" lang="en-US" altLang="ja-JP" sz="1600" dirty="0">
              <a:solidFill>
                <a:schemeClr val="bg1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457605" y="2530953"/>
            <a:ext cx="2077492" cy="2769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●専門作業について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610005" y="2883378"/>
            <a:ext cx="4616648" cy="246221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□ 土木建設分野の専門知識や技術を必要とする。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610005" y="3183492"/>
            <a:ext cx="9130705" cy="246221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□ 土木建設分野の専門知識や技術が不要であり、専門家</a:t>
            </a:r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資格保持者等</a:t>
            </a:r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以外で対応可能である。</a:t>
            </a:r>
          </a:p>
        </p:txBody>
      </p:sp>
      <p:sp>
        <p:nvSpPr>
          <p:cNvPr id="19" name="大かっこ 18"/>
          <p:cNvSpPr/>
          <p:nvPr/>
        </p:nvSpPr>
        <p:spPr>
          <a:xfrm>
            <a:off x="460378" y="3507909"/>
            <a:ext cx="9027009" cy="875622"/>
          </a:xfrm>
          <a:prstGeom prst="bracketPair">
            <a:avLst>
              <a:gd name="adj" fmla="val 971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723150" y="3630960"/>
            <a:ext cx="6771084" cy="246221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sz="1600" dirty="0">
                <a:solidFill>
                  <a:schemeClr val="bg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例　○○がなく、○○の資格保持者による操作が不要であるため、・・・</a:t>
            </a:r>
            <a:endParaRPr kumimoji="1" lang="en-US" altLang="ja-JP" sz="1600" dirty="0">
              <a:solidFill>
                <a:schemeClr val="bg1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10440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30C339F-4681-45AA-860D-56EDB4209CED}"/>
              </a:ext>
            </a:extLst>
          </p:cNvPr>
          <p:cNvSpPr/>
          <p:nvPr/>
        </p:nvSpPr>
        <p:spPr>
          <a:xfrm>
            <a:off x="0" y="0"/>
            <a:ext cx="9906000" cy="492443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7B37408-0EF0-4267-A7BE-ADBC10BC0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BACCE-DF6C-48F0-9C67-ADB3DFD399D6}" type="slidenum">
              <a:rPr kumimoji="1" lang="ja-JP" altLang="en-US" smtClean="0"/>
              <a:t>11</a:t>
            </a:fld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BE02C33-EF06-4392-842E-BECD6E04908C}"/>
              </a:ext>
            </a:extLst>
          </p:cNvPr>
          <p:cNvSpPr txBox="1"/>
          <p:nvPr/>
        </p:nvSpPr>
        <p:spPr>
          <a:xfrm>
            <a:off x="4337446" y="0"/>
            <a:ext cx="1231107" cy="492443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その他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3FB48F2-5E48-490F-A2D6-03ABEB4883F1}"/>
              </a:ext>
            </a:extLst>
          </p:cNvPr>
          <p:cNvSpPr/>
          <p:nvPr/>
        </p:nvSpPr>
        <p:spPr>
          <a:xfrm>
            <a:off x="250879" y="658026"/>
            <a:ext cx="9404242" cy="5695788"/>
          </a:xfrm>
          <a:prstGeom prst="rect">
            <a:avLst/>
          </a:prstGeom>
          <a:noFill/>
          <a:ln w="25400"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457605" y="798792"/>
            <a:ext cx="7386638" cy="2769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●その他、提案の特徴</a:t>
            </a:r>
            <a: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アピールポイント</a:t>
            </a:r>
            <a: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があれば記載してください。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457605" y="3708763"/>
            <a:ext cx="5078313" cy="2769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●その他、必要情報があれば記載してください。</a:t>
            </a:r>
          </a:p>
        </p:txBody>
      </p:sp>
      <p:sp>
        <p:nvSpPr>
          <p:cNvPr id="11" name="大かっこ 10"/>
          <p:cNvSpPr/>
          <p:nvPr/>
        </p:nvSpPr>
        <p:spPr>
          <a:xfrm>
            <a:off x="457605" y="1155470"/>
            <a:ext cx="9027009" cy="2485505"/>
          </a:xfrm>
          <a:prstGeom prst="bracketPair">
            <a:avLst>
              <a:gd name="adj" fmla="val 3849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大かっこ 11"/>
          <p:cNvSpPr/>
          <p:nvPr/>
        </p:nvSpPr>
        <p:spPr>
          <a:xfrm>
            <a:off x="457605" y="4077819"/>
            <a:ext cx="9027009" cy="2189978"/>
          </a:xfrm>
          <a:prstGeom prst="bracketPair">
            <a:avLst>
              <a:gd name="adj" fmla="val 3849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757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30C339F-4681-45AA-860D-56EDB4209CED}"/>
              </a:ext>
            </a:extLst>
          </p:cNvPr>
          <p:cNvSpPr/>
          <p:nvPr/>
        </p:nvSpPr>
        <p:spPr>
          <a:xfrm>
            <a:off x="0" y="0"/>
            <a:ext cx="9906000" cy="492443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457605" y="804252"/>
            <a:ext cx="2051844" cy="184665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en-US" altLang="zh-TW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zh-TW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会社名</a:t>
            </a:r>
            <a:r>
              <a:rPr kumimoji="1" lang="en-US" altLang="zh-TW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r>
              <a:rPr kumimoji="1" lang="en-US" altLang="zh-TW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zh-TW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代表者氏名</a:t>
            </a:r>
            <a:r>
              <a:rPr kumimoji="1" lang="en-US" altLang="zh-TW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r>
              <a:rPr kumimoji="1" lang="en-US" altLang="zh-TW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zh-TW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住所</a:t>
            </a:r>
            <a:r>
              <a:rPr kumimoji="1" lang="en-US" altLang="zh-TW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r>
              <a:rPr kumimoji="1" lang="en-US" altLang="zh-TW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zh-TW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資本金</a:t>
            </a:r>
            <a:r>
              <a:rPr kumimoji="1" lang="en-US" altLang="zh-TW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r>
              <a:rPr kumimoji="1" lang="en-US" altLang="zh-TW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zh-TW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従業員数</a:t>
            </a:r>
            <a:r>
              <a:rPr kumimoji="1" lang="en-US" altLang="zh-TW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r>
              <a:rPr kumimoji="1" lang="en-US" altLang="zh-TW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zh-TW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年商（任意）</a:t>
            </a:r>
            <a:r>
              <a:rPr kumimoji="1" lang="en-US" altLang="zh-TW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endParaRPr kumimoji="1" lang="ja-JP" altLang="en-US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7B37408-0EF0-4267-A7BE-ADBC10BC0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BACCE-DF6C-48F0-9C67-ADB3DFD399D6}" type="slidenum">
              <a:rPr kumimoji="1" lang="ja-JP" altLang="en-US" smtClean="0"/>
              <a:t>12</a:t>
            </a:fld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BE02C33-EF06-4392-842E-BECD6E04908C}"/>
              </a:ext>
            </a:extLst>
          </p:cNvPr>
          <p:cNvSpPr txBox="1"/>
          <p:nvPr/>
        </p:nvSpPr>
        <p:spPr>
          <a:xfrm>
            <a:off x="4132262" y="0"/>
            <a:ext cx="1641475" cy="492443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会社概要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3FB48F2-5E48-490F-A2D6-03ABEB4883F1}"/>
              </a:ext>
            </a:extLst>
          </p:cNvPr>
          <p:cNvSpPr/>
          <p:nvPr/>
        </p:nvSpPr>
        <p:spPr>
          <a:xfrm>
            <a:off x="250879" y="658026"/>
            <a:ext cx="9404242" cy="2110341"/>
          </a:xfrm>
          <a:prstGeom prst="rect">
            <a:avLst/>
          </a:prstGeom>
          <a:noFill/>
          <a:ln w="25400"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52BAB50-62A7-46DC-99A6-891EDA8AA871}"/>
              </a:ext>
            </a:extLst>
          </p:cNvPr>
          <p:cNvSpPr/>
          <p:nvPr/>
        </p:nvSpPr>
        <p:spPr>
          <a:xfrm>
            <a:off x="0" y="2862121"/>
            <a:ext cx="9906000" cy="492443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5AB3198-B9A5-4EFB-A373-095F651B740F}"/>
              </a:ext>
            </a:extLst>
          </p:cNvPr>
          <p:cNvSpPr txBox="1"/>
          <p:nvPr/>
        </p:nvSpPr>
        <p:spPr>
          <a:xfrm>
            <a:off x="3516709" y="2862121"/>
            <a:ext cx="2872581" cy="492443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協力企業の概要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82D8865-2ACD-413C-A33D-0EA1658DC782}"/>
              </a:ext>
            </a:extLst>
          </p:cNvPr>
          <p:cNvSpPr/>
          <p:nvPr/>
        </p:nvSpPr>
        <p:spPr>
          <a:xfrm>
            <a:off x="250879" y="3523363"/>
            <a:ext cx="9404242" cy="1264311"/>
          </a:xfrm>
          <a:prstGeom prst="rect">
            <a:avLst/>
          </a:prstGeom>
          <a:noFill/>
          <a:ln w="25400"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457605" y="3600455"/>
            <a:ext cx="8771632" cy="553998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●本案件の提案において、協力企業がある場合は、協力企業の概要、協力してもらう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内容等について記載してください。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DC04005-633A-080F-7383-D685DC1E9AA0}"/>
              </a:ext>
            </a:extLst>
          </p:cNvPr>
          <p:cNvSpPr/>
          <p:nvPr/>
        </p:nvSpPr>
        <p:spPr>
          <a:xfrm>
            <a:off x="0" y="5006965"/>
            <a:ext cx="9906000" cy="492443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43F7DDE-FCB5-56FD-6864-39EFEB09A04D}"/>
              </a:ext>
            </a:extLst>
          </p:cNvPr>
          <p:cNvSpPr txBox="1"/>
          <p:nvPr/>
        </p:nvSpPr>
        <p:spPr>
          <a:xfrm>
            <a:off x="4542630" y="5006965"/>
            <a:ext cx="820738" cy="492443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個人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3781136-559B-A144-58FA-F82AB88E1300}"/>
              </a:ext>
            </a:extLst>
          </p:cNvPr>
          <p:cNvSpPr/>
          <p:nvPr/>
        </p:nvSpPr>
        <p:spPr>
          <a:xfrm>
            <a:off x="250879" y="5616289"/>
            <a:ext cx="9404242" cy="876586"/>
          </a:xfrm>
          <a:prstGeom prst="rect">
            <a:avLst/>
          </a:prstGeom>
          <a:noFill/>
          <a:ln w="25400"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C3266C2-E5E5-022E-8A6E-F8B7E53805CD}"/>
              </a:ext>
            </a:extLst>
          </p:cNvPr>
          <p:cNvSpPr txBox="1"/>
          <p:nvPr/>
        </p:nvSpPr>
        <p:spPr>
          <a:xfrm>
            <a:off x="457605" y="5616289"/>
            <a:ext cx="1154162" cy="830997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所属先</a:t>
            </a:r>
            <a: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役職</a:t>
            </a:r>
            <a: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氏名</a:t>
            </a:r>
            <a: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294878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172851" y="158874"/>
            <a:ext cx="9560297" cy="654025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kumimoji="1" lang="ja-JP" altLang="en-US" sz="2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＜以下項目を入れた資料を作成してください＞</a:t>
            </a:r>
            <a:endParaRPr kumimoji="1" lang="en-US" altLang="ja-JP" sz="25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sz="25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・提案</a:t>
            </a:r>
            <a:r>
              <a:rPr kumimoji="1" lang="en-US" altLang="ja-JP" sz="2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kumimoji="1" lang="ja-JP" altLang="en-US" sz="2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シーズ</a:t>
            </a:r>
            <a:r>
              <a:rPr kumimoji="1" lang="en-US" altLang="ja-JP" sz="2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r>
              <a:rPr kumimoji="1" lang="ja-JP" altLang="en-US" sz="2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の概要　・適用性について</a:t>
            </a:r>
          </a:p>
          <a:p>
            <a:r>
              <a:rPr kumimoji="1" lang="ja-JP" altLang="en-US" sz="2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・施工性について　　　・経済性について</a:t>
            </a:r>
            <a:endParaRPr kumimoji="1" lang="en-US" altLang="ja-JP" sz="25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・維持管理性について　・働き方改革について</a:t>
            </a:r>
          </a:p>
          <a:p>
            <a:endParaRPr kumimoji="1" lang="en-US" altLang="ja-JP" sz="25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～記載方法～</a:t>
            </a:r>
            <a:endParaRPr kumimoji="1" lang="en-US" altLang="ja-JP" sz="25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・該当する□にチェックを入れ、</a:t>
            </a:r>
            <a:r>
              <a:rPr kumimoji="1" lang="en-US" altLang="ja-JP" sz="2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[ ]</a:t>
            </a:r>
            <a:r>
              <a:rPr kumimoji="1" lang="ja-JP" altLang="en-US" sz="2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内に具体的な内容や</a:t>
            </a:r>
            <a:endParaRPr kumimoji="1" lang="en-US" altLang="ja-JP" sz="25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根拠等を記載してください。</a:t>
            </a:r>
            <a:endParaRPr kumimoji="1" lang="en-US" altLang="ja-JP" sz="25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・枠の大きさの変更や、スライドの追加は可能です。</a:t>
            </a:r>
            <a:endParaRPr kumimoji="1" lang="en-US" altLang="ja-JP" sz="25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・記載例は削除してご使用ください。</a:t>
            </a:r>
            <a:endParaRPr kumimoji="1" lang="en-US" altLang="ja-JP" sz="25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・現場ニーズによって、審査項目が異なります。</a:t>
            </a:r>
            <a:endParaRPr kumimoji="1" lang="en-US" altLang="ja-JP" sz="25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次ページを参考に、該当する項目のみ記載してください。</a:t>
            </a:r>
            <a:endParaRPr kumimoji="1" lang="en-US" altLang="ja-JP" sz="25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該当しない項目に記載があっても審査には使用しません。</a:t>
            </a:r>
            <a:endParaRPr kumimoji="1" lang="en-US" altLang="ja-JP" sz="25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・全てのページを埋める必要はありません。</a:t>
            </a:r>
            <a:endParaRPr kumimoji="1" lang="en-US" altLang="ja-JP" sz="25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</a:t>
            </a:r>
            <a:r>
              <a:rPr kumimoji="1" lang="ja-JP" altLang="en-US" sz="2500" u="heavy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従来方法と比較して有効と認められる項目は、その根拠資料を</a:t>
            </a:r>
            <a:endParaRPr kumimoji="1" lang="en-US" altLang="ja-JP" sz="2500" u="heavy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5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kumimoji="1" lang="ja-JP" altLang="en-US" sz="2500" u="heavy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添付してください。</a:t>
            </a:r>
            <a:endParaRPr kumimoji="1" lang="en-US" altLang="ja-JP" sz="2500" u="heavy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7B37408-0EF0-4267-A7BE-ADBC10BC0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BACCE-DF6C-48F0-9C67-ADB3DFD399D6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09486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7B37408-0EF0-4267-A7BE-ADBC10BC0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BACCE-DF6C-48F0-9C67-ADB3DFD399D6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00BDAFF6-74D1-6A91-62F9-1986884A04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9310301"/>
              </p:ext>
            </p:extLst>
          </p:nvPr>
        </p:nvGraphicFramePr>
        <p:xfrm>
          <a:off x="256783" y="1290779"/>
          <a:ext cx="9406331" cy="52386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407">
                  <a:extLst>
                    <a:ext uri="{9D8B030D-6E8A-4147-A177-3AD203B41FA5}">
                      <a16:colId xmlns:a16="http://schemas.microsoft.com/office/drawing/2014/main" val="1390767162"/>
                    </a:ext>
                  </a:extLst>
                </a:gridCol>
                <a:gridCol w="1485859">
                  <a:extLst>
                    <a:ext uri="{9D8B030D-6E8A-4147-A177-3AD203B41FA5}">
                      <a16:colId xmlns:a16="http://schemas.microsoft.com/office/drawing/2014/main" val="2230122003"/>
                    </a:ext>
                  </a:extLst>
                </a:gridCol>
                <a:gridCol w="3612740">
                  <a:extLst>
                    <a:ext uri="{9D8B030D-6E8A-4147-A177-3AD203B41FA5}">
                      <a16:colId xmlns:a16="http://schemas.microsoft.com/office/drawing/2014/main" val="2876152273"/>
                    </a:ext>
                  </a:extLst>
                </a:gridCol>
                <a:gridCol w="659665">
                  <a:extLst>
                    <a:ext uri="{9D8B030D-6E8A-4147-A177-3AD203B41FA5}">
                      <a16:colId xmlns:a16="http://schemas.microsoft.com/office/drawing/2014/main" val="3656438165"/>
                    </a:ext>
                  </a:extLst>
                </a:gridCol>
                <a:gridCol w="659665">
                  <a:extLst>
                    <a:ext uri="{9D8B030D-6E8A-4147-A177-3AD203B41FA5}">
                      <a16:colId xmlns:a16="http://schemas.microsoft.com/office/drawing/2014/main" val="1472389382"/>
                    </a:ext>
                  </a:extLst>
                </a:gridCol>
                <a:gridCol w="659665">
                  <a:extLst>
                    <a:ext uri="{9D8B030D-6E8A-4147-A177-3AD203B41FA5}">
                      <a16:colId xmlns:a16="http://schemas.microsoft.com/office/drawing/2014/main" val="1467836794"/>
                    </a:ext>
                  </a:extLst>
                </a:gridCol>
                <a:gridCol w="659665">
                  <a:extLst>
                    <a:ext uri="{9D8B030D-6E8A-4147-A177-3AD203B41FA5}">
                      <a16:colId xmlns:a16="http://schemas.microsoft.com/office/drawing/2014/main" val="1347753708"/>
                    </a:ext>
                  </a:extLst>
                </a:gridCol>
                <a:gridCol w="659665">
                  <a:extLst>
                    <a:ext uri="{9D8B030D-6E8A-4147-A177-3AD203B41FA5}">
                      <a16:colId xmlns:a16="http://schemas.microsoft.com/office/drawing/2014/main" val="486749453"/>
                    </a:ext>
                  </a:extLst>
                </a:gridCol>
              </a:tblGrid>
              <a:tr h="339531">
                <a:tc rowSpan="2"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ysClr val="windowText" lastClr="000000"/>
                          </a:solidFill>
                        </a:rPr>
                        <a:t>審査項目</a:t>
                      </a:r>
                      <a:endParaRPr kumimoji="1" lang="en-US" altLang="ja-JP" sz="11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ysClr val="windowText" lastClr="000000"/>
                          </a:solidFill>
                        </a:rPr>
                        <a:t>(</a:t>
                      </a:r>
                      <a:r>
                        <a:rPr kumimoji="1" lang="ja-JP" altLang="en-US" sz="1100" dirty="0">
                          <a:solidFill>
                            <a:sysClr val="windowText" lastClr="000000"/>
                          </a:solidFill>
                        </a:rPr>
                        <a:t>大項目</a:t>
                      </a:r>
                      <a:r>
                        <a:rPr kumimoji="1" lang="en-US" altLang="ja-JP" sz="110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  <a:endParaRPr kumimoji="1" lang="ja-JP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ysClr val="windowText" lastClr="000000"/>
                          </a:solidFill>
                        </a:rPr>
                        <a:t>審査項目</a:t>
                      </a:r>
                      <a:endParaRPr kumimoji="1" lang="en-US" altLang="ja-JP" sz="11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ysClr val="windowText" lastClr="000000"/>
                          </a:solidFill>
                        </a:rPr>
                        <a:t>(</a:t>
                      </a:r>
                      <a:r>
                        <a:rPr kumimoji="1" lang="ja-JP" altLang="en-US" sz="1100" dirty="0">
                          <a:solidFill>
                            <a:sysClr val="windowText" lastClr="000000"/>
                          </a:solidFill>
                        </a:rPr>
                        <a:t>小項目</a:t>
                      </a:r>
                      <a:r>
                        <a:rPr kumimoji="1" lang="en-US" altLang="ja-JP" sz="110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  <a:endParaRPr kumimoji="1" lang="ja-JP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ysClr val="windowText" lastClr="000000"/>
                          </a:solidFill>
                        </a:rPr>
                        <a:t>現場ニーズの番号</a:t>
                      </a:r>
                      <a:endParaRPr kumimoji="1" lang="en-US" altLang="ja-JP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en-US" altLang="ja-JP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en-US" altLang="ja-JP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en-US" altLang="ja-JP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en-US" altLang="ja-JP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9503163"/>
                  </a:ext>
                </a:extLst>
              </a:tr>
              <a:tr h="384928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ysClr val="windowText" lastClr="000000"/>
                          </a:solidFill>
                        </a:rPr>
                        <a:t>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ysClr val="windowText" lastClr="000000"/>
                          </a:solidFill>
                        </a:rPr>
                        <a:t>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ysClr val="windowText" lastClr="000000"/>
                          </a:solidFill>
                        </a:rPr>
                        <a:t>③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ysClr val="windowText" lastClr="000000"/>
                          </a:solidFill>
                        </a:rPr>
                        <a:t>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ysClr val="windowText" lastClr="000000"/>
                          </a:solidFill>
                        </a:rPr>
                        <a:t>⑤</a:t>
                      </a:r>
                      <a:endParaRPr kumimoji="1" lang="en-US" altLang="ja-JP" sz="16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174226"/>
                  </a:ext>
                </a:extLst>
              </a:tr>
              <a:tr h="384928">
                <a:tc rowSpan="8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現場ニーズを</a:t>
                      </a:r>
                      <a:endParaRPr kumimoji="1" lang="en-US" altLang="ja-JP" sz="16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踏まえた評価項目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適用性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現場ニーズ、現場条件との適合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8754932"/>
                  </a:ext>
                </a:extLst>
              </a:tr>
              <a:tr h="38492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技術の信頼性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1516738"/>
                  </a:ext>
                </a:extLst>
              </a:tr>
              <a:tr h="38492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供給体制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375218"/>
                  </a:ext>
                </a:extLst>
              </a:tr>
              <a:tr h="38492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施工性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現場作業工程の短縮効果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3680681"/>
                  </a:ext>
                </a:extLst>
              </a:tr>
              <a:tr h="38492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施工上の課題・制約の有無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2879985"/>
                  </a:ext>
                </a:extLst>
              </a:tr>
              <a:tr h="38492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省人化・省力化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2924168"/>
                  </a:ext>
                </a:extLst>
              </a:tr>
              <a:tr h="384928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経済性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コスト削減効果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4448899"/>
                  </a:ext>
                </a:extLst>
              </a:tr>
              <a:tr h="38492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波及効果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221729"/>
                  </a:ext>
                </a:extLst>
              </a:tr>
              <a:tr h="384928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政策ニーズを</a:t>
                      </a:r>
                      <a:endParaRPr kumimoji="1" lang="en-US" altLang="ja-JP" sz="16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踏まえた</a:t>
                      </a:r>
                      <a:endParaRPr kumimoji="1" lang="en-US" altLang="ja-JP" sz="16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評価項目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維持管理性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耐久性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―</a:t>
                      </a:r>
                      <a:endParaRPr kumimoji="1" lang="ja-JP" altLang="en-US" sz="16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―</a:t>
                      </a: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―</a:t>
                      </a: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9577829"/>
                  </a:ext>
                </a:extLst>
              </a:tr>
              <a:tr h="38492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維持管理労力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―</a:t>
                      </a:r>
                      <a:endParaRPr kumimoji="1" lang="ja-JP" altLang="en-US" sz="16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―</a:t>
                      </a: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―</a:t>
                      </a: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3857103"/>
                  </a:ext>
                </a:extLst>
              </a:tr>
              <a:tr h="664875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働き方改革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安全性の向上・専門作業の簡略化　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734264"/>
                  </a:ext>
                </a:extLst>
              </a:tr>
            </a:tbl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E4B7582-F1EE-4A1A-E4FE-89FFC1288C30}"/>
              </a:ext>
            </a:extLst>
          </p:cNvPr>
          <p:cNvSpPr/>
          <p:nvPr/>
        </p:nvSpPr>
        <p:spPr>
          <a:xfrm>
            <a:off x="189671" y="275116"/>
            <a:ext cx="878654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＜各現場ニーズの審査項目＞</a:t>
            </a:r>
            <a:endParaRPr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応募する現場ニーズに合わせて、「○」の項目のみ記載してください。</a:t>
            </a:r>
            <a:endParaRPr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○ ： 審査対象　</a:t>
            </a:r>
            <a:r>
              <a:rPr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/</a:t>
            </a: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― </a:t>
            </a: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： 審査対象外</a:t>
            </a:r>
          </a:p>
        </p:txBody>
      </p:sp>
    </p:spTree>
    <p:extLst>
      <p:ext uri="{BB962C8B-B14F-4D97-AF65-F5344CB8AC3E}">
        <p14:creationId xmlns:p14="http://schemas.microsoft.com/office/powerpoint/2010/main" val="3981251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30C339F-4681-45AA-860D-56EDB4209CED}"/>
              </a:ext>
            </a:extLst>
          </p:cNvPr>
          <p:cNvSpPr/>
          <p:nvPr/>
        </p:nvSpPr>
        <p:spPr>
          <a:xfrm>
            <a:off x="0" y="0"/>
            <a:ext cx="9906000" cy="492443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7B37408-0EF0-4267-A7BE-ADBC10BC0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BACCE-DF6C-48F0-9C67-ADB3DFD399D6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BE02C33-EF06-4392-842E-BECD6E04908C}"/>
              </a:ext>
            </a:extLst>
          </p:cNvPr>
          <p:cNvSpPr txBox="1"/>
          <p:nvPr/>
        </p:nvSpPr>
        <p:spPr>
          <a:xfrm>
            <a:off x="3927076" y="0"/>
            <a:ext cx="2051844" cy="492443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提案の概要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3FB48F2-5E48-490F-A2D6-03ABEB4883F1}"/>
              </a:ext>
            </a:extLst>
          </p:cNvPr>
          <p:cNvSpPr/>
          <p:nvPr/>
        </p:nvSpPr>
        <p:spPr>
          <a:xfrm>
            <a:off x="250879" y="658026"/>
            <a:ext cx="9404242" cy="5695788"/>
          </a:xfrm>
          <a:prstGeom prst="rect">
            <a:avLst/>
          </a:prstGeom>
          <a:noFill/>
          <a:ln w="25400"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457605" y="804252"/>
            <a:ext cx="4385816" cy="2769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●提案</a:t>
            </a:r>
            <a: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シーズ</a:t>
            </a:r>
            <a: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の概要を記載してください</a:t>
            </a:r>
          </a:p>
        </p:txBody>
      </p:sp>
      <p:sp>
        <p:nvSpPr>
          <p:cNvPr id="10" name="大かっこ 9"/>
          <p:cNvSpPr/>
          <p:nvPr/>
        </p:nvSpPr>
        <p:spPr>
          <a:xfrm>
            <a:off x="457605" y="1155470"/>
            <a:ext cx="9027009" cy="5121506"/>
          </a:xfrm>
          <a:prstGeom prst="bracketPair">
            <a:avLst>
              <a:gd name="adj" fmla="val 3849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8990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610005" y="1156677"/>
            <a:ext cx="8822928" cy="246221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□ 制約条件なく当該現場で適用可能である　　□ 制約条件はあるが当該現場で適用可能である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30C339F-4681-45AA-860D-56EDB4209CED}"/>
              </a:ext>
            </a:extLst>
          </p:cNvPr>
          <p:cNvSpPr/>
          <p:nvPr/>
        </p:nvSpPr>
        <p:spPr>
          <a:xfrm>
            <a:off x="0" y="0"/>
            <a:ext cx="9906000" cy="492443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457605" y="804252"/>
            <a:ext cx="3000821" cy="2769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●現場条件との適合について</a:t>
            </a:r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7B37408-0EF0-4267-A7BE-ADBC10BC0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BACCE-DF6C-48F0-9C67-ADB3DFD399D6}" type="slidenum">
              <a:rPr kumimoji="1" lang="ja-JP" altLang="en-US" smtClean="0"/>
              <a:t>5</a:t>
            </a:fld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BE02C33-EF06-4392-842E-BECD6E04908C}"/>
              </a:ext>
            </a:extLst>
          </p:cNvPr>
          <p:cNvSpPr txBox="1"/>
          <p:nvPr/>
        </p:nvSpPr>
        <p:spPr>
          <a:xfrm>
            <a:off x="3311520" y="0"/>
            <a:ext cx="3282951" cy="492443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適用性について①</a:t>
            </a:r>
            <a:endParaRPr kumimoji="1" lang="en-US" altLang="ja-JP" sz="3200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3FB48F2-5E48-490F-A2D6-03ABEB4883F1}"/>
              </a:ext>
            </a:extLst>
          </p:cNvPr>
          <p:cNvSpPr/>
          <p:nvPr/>
        </p:nvSpPr>
        <p:spPr>
          <a:xfrm>
            <a:off x="250879" y="658026"/>
            <a:ext cx="9404242" cy="5695788"/>
          </a:xfrm>
          <a:prstGeom prst="rect">
            <a:avLst/>
          </a:prstGeom>
          <a:noFill/>
          <a:ln w="25400"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610005" y="1456791"/>
            <a:ext cx="8720336" cy="246221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□ 別の現場や規格であれば適用可能である</a:t>
            </a:r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技術の改良により当該現場での適用が期待できる</a:t>
            </a:r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endParaRPr kumimoji="1" lang="ja-JP" altLang="en-US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大かっこ 2"/>
          <p:cNvSpPr/>
          <p:nvPr/>
        </p:nvSpPr>
        <p:spPr>
          <a:xfrm>
            <a:off x="457605" y="1778438"/>
            <a:ext cx="9027009" cy="4498537"/>
          </a:xfrm>
          <a:prstGeom prst="bracketPair">
            <a:avLst>
              <a:gd name="adj" fmla="val 3849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720377" y="1901488"/>
            <a:ext cx="6976269" cy="492443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sz="1600" dirty="0">
                <a:solidFill>
                  <a:schemeClr val="bg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例　対応可能な規格が○○～○○であり、・・・</a:t>
            </a:r>
            <a:endParaRPr kumimoji="1" lang="en-US" altLang="ja-JP" sz="1600" dirty="0">
              <a:solidFill>
                <a:schemeClr val="bg1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600" dirty="0">
                <a:solidFill>
                  <a:schemeClr val="bg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○○のため、施工時には○○するなどの対策が必要であるが、・・・　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1133086" y="2599057"/>
            <a:ext cx="3990975" cy="248602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bg1">
                    <a:lumMod val="50000"/>
                  </a:schemeClr>
                </a:solidFill>
              </a:rPr>
              <a:t>図表　等</a:t>
            </a:r>
          </a:p>
        </p:txBody>
      </p:sp>
    </p:spTree>
    <p:extLst>
      <p:ext uri="{BB962C8B-B14F-4D97-AF65-F5344CB8AC3E}">
        <p14:creationId xmlns:p14="http://schemas.microsoft.com/office/powerpoint/2010/main" val="190218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457605" y="798792"/>
            <a:ext cx="3924151" cy="2769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●技術の信頼性について</a:t>
            </a:r>
            <a: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複数選択可</a:t>
            </a:r>
            <a: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30C339F-4681-45AA-860D-56EDB4209CED}"/>
              </a:ext>
            </a:extLst>
          </p:cNvPr>
          <p:cNvSpPr/>
          <p:nvPr/>
        </p:nvSpPr>
        <p:spPr>
          <a:xfrm>
            <a:off x="0" y="0"/>
            <a:ext cx="9906000" cy="492443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7B37408-0EF0-4267-A7BE-ADBC10BC0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BACCE-DF6C-48F0-9C67-ADB3DFD399D6}" type="slidenum">
              <a:rPr kumimoji="1" lang="ja-JP" altLang="en-US" smtClean="0"/>
              <a:t>6</a:t>
            </a:fld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BE02C33-EF06-4392-842E-BECD6E04908C}"/>
              </a:ext>
            </a:extLst>
          </p:cNvPr>
          <p:cNvSpPr txBox="1"/>
          <p:nvPr/>
        </p:nvSpPr>
        <p:spPr>
          <a:xfrm>
            <a:off x="3311519" y="0"/>
            <a:ext cx="3282951" cy="492443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適用性について②</a:t>
            </a:r>
            <a:endParaRPr kumimoji="1" lang="en-US" altLang="ja-JP" sz="3200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3FB48F2-5E48-490F-A2D6-03ABEB4883F1}"/>
              </a:ext>
            </a:extLst>
          </p:cNvPr>
          <p:cNvSpPr/>
          <p:nvPr/>
        </p:nvSpPr>
        <p:spPr>
          <a:xfrm>
            <a:off x="250879" y="658026"/>
            <a:ext cx="9404242" cy="5695788"/>
          </a:xfrm>
          <a:prstGeom prst="rect">
            <a:avLst/>
          </a:prstGeom>
          <a:noFill/>
          <a:ln w="25400"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610005" y="1151217"/>
            <a:ext cx="8617744" cy="246221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□ 実用性と効果が証明できる実績がある　　□ 試験や論文等によって有用性が示されている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610005" y="1451331"/>
            <a:ext cx="9130705" cy="246221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□ 技術マニュアルがある　 □ その他、信頼性を証明できる根拠がある　 □ 特になし</a:t>
            </a:r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開発段階</a:t>
            </a:r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endParaRPr kumimoji="1" lang="ja-JP" altLang="en-US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7" name="大かっこ 16"/>
          <p:cNvSpPr/>
          <p:nvPr/>
        </p:nvSpPr>
        <p:spPr>
          <a:xfrm>
            <a:off x="457605" y="1772977"/>
            <a:ext cx="9027009" cy="1458503"/>
          </a:xfrm>
          <a:prstGeom prst="bracketPair">
            <a:avLst>
              <a:gd name="adj" fmla="val 13092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720377" y="1896028"/>
            <a:ext cx="6976269" cy="246221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sz="1600" dirty="0">
                <a:solidFill>
                  <a:schemeClr val="bg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例　技術マニュアル「○○マニュアル、○○年、○○協会」があり、・・・</a:t>
            </a:r>
            <a:endParaRPr kumimoji="1" lang="en-US" altLang="ja-JP" sz="1600" dirty="0">
              <a:solidFill>
                <a:schemeClr val="bg1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457605" y="3370542"/>
            <a:ext cx="2077492" cy="2769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●供給体制について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610005" y="3722967"/>
            <a:ext cx="8617744" cy="246221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□ 当該現場に問題なく供給可能である　　□ 現時点で当該現場に対する供給は不可である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610005" y="4023081"/>
            <a:ext cx="8207375" cy="246221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□ エリア、時期、機械数、ヤード確保などの制約はあるが供給可能である　　□ 不明</a:t>
            </a:r>
          </a:p>
        </p:txBody>
      </p:sp>
      <p:sp>
        <p:nvSpPr>
          <p:cNvPr id="25" name="大かっこ 24"/>
          <p:cNvSpPr/>
          <p:nvPr/>
        </p:nvSpPr>
        <p:spPr>
          <a:xfrm>
            <a:off x="457605" y="4344727"/>
            <a:ext cx="9027009" cy="1894148"/>
          </a:xfrm>
          <a:prstGeom prst="bracketPair">
            <a:avLst>
              <a:gd name="adj" fmla="val 971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720377" y="4467778"/>
            <a:ext cx="7797006" cy="492443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sz="1600" dirty="0">
                <a:solidFill>
                  <a:schemeClr val="bg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例　○○</a:t>
            </a:r>
            <a:r>
              <a:rPr kumimoji="1" lang="en-US" altLang="ja-JP" sz="1600" dirty="0">
                <a:solidFill>
                  <a:schemeClr val="bg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m2</a:t>
            </a:r>
            <a:r>
              <a:rPr kumimoji="1" lang="ja-JP" altLang="en-US" sz="1600" dirty="0">
                <a:solidFill>
                  <a:schemeClr val="bg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の製作ヤードを確保できれば、九州エリア全域で供給可能であり、・・・</a:t>
            </a:r>
            <a:endParaRPr kumimoji="1" lang="en-US" altLang="ja-JP" sz="1600" dirty="0">
              <a:solidFill>
                <a:schemeClr val="bg1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600" dirty="0">
                <a:solidFill>
                  <a:schemeClr val="bg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kumimoji="1" lang="en-US" altLang="ja-JP" sz="1600" dirty="0">
                <a:solidFill>
                  <a:schemeClr val="bg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kumimoji="1" lang="ja-JP" altLang="en-US" sz="1600" dirty="0">
                <a:solidFill>
                  <a:schemeClr val="bg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日当たりの供給能力は○○であり、・・・</a:t>
            </a:r>
            <a:endParaRPr kumimoji="1" lang="en-US" altLang="ja-JP" sz="1600" dirty="0">
              <a:solidFill>
                <a:schemeClr val="bg1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14463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457605" y="798792"/>
            <a:ext cx="6924973" cy="2769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●現場作業工程の短縮効果について</a:t>
            </a:r>
            <a: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従来方法と比較してください</a:t>
            </a:r>
            <a: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30C339F-4681-45AA-860D-56EDB4209CED}"/>
              </a:ext>
            </a:extLst>
          </p:cNvPr>
          <p:cNvSpPr/>
          <p:nvPr/>
        </p:nvSpPr>
        <p:spPr>
          <a:xfrm>
            <a:off x="0" y="0"/>
            <a:ext cx="9906000" cy="492443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7B37408-0EF0-4267-A7BE-ADBC10BC0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BACCE-DF6C-48F0-9C67-ADB3DFD399D6}" type="slidenum">
              <a:rPr kumimoji="1" lang="ja-JP" altLang="en-US" smtClean="0"/>
              <a:t>7</a:t>
            </a:fld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BE02C33-EF06-4392-842E-BECD6E04908C}"/>
              </a:ext>
            </a:extLst>
          </p:cNvPr>
          <p:cNvSpPr txBox="1"/>
          <p:nvPr/>
        </p:nvSpPr>
        <p:spPr>
          <a:xfrm>
            <a:off x="3516704" y="0"/>
            <a:ext cx="2872581" cy="492443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施工性について</a:t>
            </a:r>
            <a:endParaRPr kumimoji="1" lang="en-US" altLang="ja-JP" sz="3200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3FB48F2-5E48-490F-A2D6-03ABEB4883F1}"/>
              </a:ext>
            </a:extLst>
          </p:cNvPr>
          <p:cNvSpPr/>
          <p:nvPr/>
        </p:nvSpPr>
        <p:spPr>
          <a:xfrm>
            <a:off x="250879" y="658026"/>
            <a:ext cx="9404242" cy="5695788"/>
          </a:xfrm>
          <a:prstGeom prst="rect">
            <a:avLst/>
          </a:prstGeom>
          <a:noFill/>
          <a:ln w="25400"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610005" y="1151217"/>
            <a:ext cx="8720336" cy="246221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□ </a:t>
            </a:r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％の短縮効果が期待できる　　□ 短縮効果は期待できない　　□ 不明、算定不可</a:t>
            </a:r>
          </a:p>
        </p:txBody>
      </p:sp>
      <p:sp>
        <p:nvSpPr>
          <p:cNvPr id="17" name="大かっこ 16"/>
          <p:cNvSpPr/>
          <p:nvPr/>
        </p:nvSpPr>
        <p:spPr>
          <a:xfrm>
            <a:off x="457605" y="1477703"/>
            <a:ext cx="9027009" cy="1098200"/>
          </a:xfrm>
          <a:prstGeom prst="bracketPair">
            <a:avLst>
              <a:gd name="adj" fmla="val 13092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720377" y="1600753"/>
            <a:ext cx="7797006" cy="246221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sz="1600" dirty="0">
                <a:solidFill>
                  <a:schemeClr val="bg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例　従来工法では○○だが、○○により、○○％の工程削減効果が期待でき、・・・</a:t>
            </a:r>
            <a:endParaRPr kumimoji="1" lang="en-US" altLang="ja-JP" sz="1600" dirty="0">
              <a:solidFill>
                <a:schemeClr val="bg1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457605" y="2599017"/>
            <a:ext cx="3231654" cy="2769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●施工上の課題・制約について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610005" y="2951442"/>
            <a:ext cx="7797006" cy="246221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□ 施工上の課題・制約はない　　□ 施工上の課題・制約はあるが、解決可能である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610005" y="3251556"/>
            <a:ext cx="6771084" cy="246221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□ 施工上の課題・制約があり、現時点で解決は困難である　　□ 不明</a:t>
            </a:r>
          </a:p>
        </p:txBody>
      </p:sp>
      <p:sp>
        <p:nvSpPr>
          <p:cNvPr id="25" name="大かっこ 24"/>
          <p:cNvSpPr/>
          <p:nvPr/>
        </p:nvSpPr>
        <p:spPr>
          <a:xfrm>
            <a:off x="457605" y="3573203"/>
            <a:ext cx="9027009" cy="1003509"/>
          </a:xfrm>
          <a:prstGeom prst="bracketPair">
            <a:avLst>
              <a:gd name="adj" fmla="val 971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720377" y="3696253"/>
            <a:ext cx="6976269" cy="246221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sz="1600" dirty="0">
                <a:solidFill>
                  <a:schemeClr val="bg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例　○○という課題があるが、○○することにより解決可能であり、・・・</a:t>
            </a:r>
            <a:endParaRPr kumimoji="1" lang="en-US" altLang="ja-JP" sz="1600" dirty="0">
              <a:solidFill>
                <a:schemeClr val="bg1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457605" y="4652138"/>
            <a:ext cx="9002464" cy="2769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●省人化・省力化について</a:t>
            </a:r>
            <a: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現場で必要な延べ作業員数を従来方法と比較してください</a:t>
            </a:r>
            <a: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610005" y="5004563"/>
            <a:ext cx="8720336" cy="246221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□ 作業員数は</a:t>
            </a:r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％低減できる　　□ 作業員数の低減効果はない　　□ 不明、算定不可</a:t>
            </a:r>
          </a:p>
        </p:txBody>
      </p:sp>
      <p:sp>
        <p:nvSpPr>
          <p:cNvPr id="21" name="大かっこ 20"/>
          <p:cNvSpPr/>
          <p:nvPr/>
        </p:nvSpPr>
        <p:spPr>
          <a:xfrm>
            <a:off x="457605" y="5331048"/>
            <a:ext cx="9027009" cy="936401"/>
          </a:xfrm>
          <a:prstGeom prst="bracketPair">
            <a:avLst>
              <a:gd name="adj" fmla="val 13092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720377" y="5454099"/>
            <a:ext cx="7797006" cy="246221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sz="1600" dirty="0">
                <a:solidFill>
                  <a:schemeClr val="bg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例　従来工法では○○だが、○○により、○○％の工程削減効果が期待でき、・・・</a:t>
            </a:r>
            <a:endParaRPr kumimoji="1" lang="en-US" altLang="ja-JP" sz="1600" dirty="0">
              <a:solidFill>
                <a:schemeClr val="bg1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4072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457605" y="798792"/>
            <a:ext cx="9348713" cy="2769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●コスト削減効果について</a:t>
            </a:r>
            <a: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従来方法と比較して建設費もしくは</a:t>
            </a:r>
            <a: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LCC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で記載してください</a:t>
            </a:r>
            <a: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30C339F-4681-45AA-860D-56EDB4209CED}"/>
              </a:ext>
            </a:extLst>
          </p:cNvPr>
          <p:cNvSpPr/>
          <p:nvPr/>
        </p:nvSpPr>
        <p:spPr>
          <a:xfrm>
            <a:off x="0" y="0"/>
            <a:ext cx="9906000" cy="492443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BE02C33-EF06-4392-842E-BECD6E04908C}"/>
              </a:ext>
            </a:extLst>
          </p:cNvPr>
          <p:cNvSpPr txBox="1"/>
          <p:nvPr/>
        </p:nvSpPr>
        <p:spPr>
          <a:xfrm>
            <a:off x="3516703" y="0"/>
            <a:ext cx="2872581" cy="492443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経済性について</a:t>
            </a:r>
            <a:endParaRPr kumimoji="1" lang="en-US" altLang="ja-JP" sz="3200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3FB48F2-5E48-490F-A2D6-03ABEB4883F1}"/>
              </a:ext>
            </a:extLst>
          </p:cNvPr>
          <p:cNvSpPr/>
          <p:nvPr/>
        </p:nvSpPr>
        <p:spPr>
          <a:xfrm>
            <a:off x="250879" y="658026"/>
            <a:ext cx="9404242" cy="5695788"/>
          </a:xfrm>
          <a:prstGeom prst="rect">
            <a:avLst/>
          </a:prstGeom>
          <a:noFill/>
          <a:ln w="25400"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610005" y="1151217"/>
            <a:ext cx="9028113" cy="246221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□ コストは約</a:t>
            </a:r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％削減可能　　□ コストは約</a:t>
            </a:r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％増大する　　□不明、算定不可</a:t>
            </a:r>
          </a:p>
        </p:txBody>
      </p:sp>
      <p:sp>
        <p:nvSpPr>
          <p:cNvPr id="17" name="大かっこ 16"/>
          <p:cNvSpPr/>
          <p:nvPr/>
        </p:nvSpPr>
        <p:spPr>
          <a:xfrm>
            <a:off x="457605" y="1477702"/>
            <a:ext cx="9027009" cy="2778026"/>
          </a:xfrm>
          <a:prstGeom prst="bracketPair">
            <a:avLst>
              <a:gd name="adj" fmla="val 13092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720377" y="1600753"/>
            <a:ext cx="7181453" cy="492443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sz="1600" dirty="0">
                <a:solidFill>
                  <a:schemeClr val="bg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例　従来方法の○○と比較すると、○○％程度のコスト削減が見込め、・・・</a:t>
            </a:r>
            <a:endParaRPr kumimoji="1" lang="en-US" altLang="ja-JP" sz="1600" dirty="0">
              <a:solidFill>
                <a:schemeClr val="bg1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600" dirty="0">
                <a:solidFill>
                  <a:schemeClr val="bg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コストの算定根拠は、・・・</a:t>
            </a:r>
            <a:endParaRPr kumimoji="1" lang="en-US" altLang="ja-JP" sz="1600" dirty="0">
              <a:solidFill>
                <a:schemeClr val="bg1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457605" y="4380192"/>
            <a:ext cx="6694140" cy="2769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●新技術の導入による、経済波及効果があれば記載してください</a:t>
            </a:r>
          </a:p>
        </p:txBody>
      </p:sp>
      <p:sp>
        <p:nvSpPr>
          <p:cNvPr id="25" name="大かっこ 24"/>
          <p:cNvSpPr/>
          <p:nvPr/>
        </p:nvSpPr>
        <p:spPr>
          <a:xfrm>
            <a:off x="457605" y="4801927"/>
            <a:ext cx="9027009" cy="1427423"/>
          </a:xfrm>
          <a:prstGeom prst="bracketPair">
            <a:avLst>
              <a:gd name="adj" fmla="val 971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720377" y="4924978"/>
            <a:ext cx="8412559" cy="492443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sz="1600" dirty="0">
                <a:solidFill>
                  <a:schemeClr val="bg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例　本提案は、機械さえあれば地元の施工業者で対応可能な技術であり、地域経済に・・・</a:t>
            </a:r>
            <a:endParaRPr kumimoji="1" lang="en-US" altLang="ja-JP" sz="1600" dirty="0">
              <a:solidFill>
                <a:schemeClr val="bg1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600" dirty="0">
                <a:solidFill>
                  <a:schemeClr val="bg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○○を地元業者から供給してもらうことにより、・・・　　</a:t>
            </a:r>
            <a:endParaRPr kumimoji="1" lang="en-US" altLang="ja-JP" sz="1600" dirty="0">
              <a:solidFill>
                <a:schemeClr val="bg1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9" name="スライド番号プレースホルダー 8">
            <a:extLst>
              <a:ext uri="{FF2B5EF4-FFF2-40B4-BE49-F238E27FC236}">
                <a16:creationId xmlns:a16="http://schemas.microsoft.com/office/drawing/2014/main" id="{47B37408-0EF0-4267-A7BE-ADBC10BC0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77150" y="6492875"/>
            <a:ext cx="2228850" cy="365125"/>
          </a:xfrm>
        </p:spPr>
        <p:txBody>
          <a:bodyPr/>
          <a:lstStyle/>
          <a:p>
            <a:fld id="{1D3BACCE-DF6C-48F0-9C67-ADB3DFD399D6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22359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457605" y="798792"/>
            <a:ext cx="5770811" cy="2769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●維持管理頻度について</a:t>
            </a:r>
            <a: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従来方法と比較してください</a:t>
            </a:r>
            <a: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30C339F-4681-45AA-860D-56EDB4209CED}"/>
              </a:ext>
            </a:extLst>
          </p:cNvPr>
          <p:cNvSpPr/>
          <p:nvPr/>
        </p:nvSpPr>
        <p:spPr>
          <a:xfrm>
            <a:off x="0" y="0"/>
            <a:ext cx="9906000" cy="492443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7B37408-0EF0-4267-A7BE-ADBC10BC0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BACCE-DF6C-48F0-9C67-ADB3DFD399D6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BE02C33-EF06-4392-842E-BECD6E04908C}"/>
              </a:ext>
            </a:extLst>
          </p:cNvPr>
          <p:cNvSpPr txBox="1"/>
          <p:nvPr/>
        </p:nvSpPr>
        <p:spPr>
          <a:xfrm>
            <a:off x="3106335" y="0"/>
            <a:ext cx="3693319" cy="492443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kumimoji="1" lang="ja-JP" altLang="en-US" sz="32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維持管理性について</a:t>
            </a:r>
            <a:endParaRPr kumimoji="1" lang="en-US" altLang="ja-JP" sz="3200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3FB48F2-5E48-490F-A2D6-03ABEB4883F1}"/>
              </a:ext>
            </a:extLst>
          </p:cNvPr>
          <p:cNvSpPr/>
          <p:nvPr/>
        </p:nvSpPr>
        <p:spPr>
          <a:xfrm>
            <a:off x="250879" y="658026"/>
            <a:ext cx="9404242" cy="5695788"/>
          </a:xfrm>
          <a:prstGeom prst="rect">
            <a:avLst/>
          </a:prstGeom>
          <a:noFill/>
          <a:ln w="25400"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610005" y="1151217"/>
            <a:ext cx="8309967" cy="246221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□ 従来方法を</a:t>
            </a:r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100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％とすると、維持管理頻度は約</a:t>
            </a:r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％である　　□ 不明、算定不可</a:t>
            </a:r>
          </a:p>
        </p:txBody>
      </p:sp>
      <p:sp>
        <p:nvSpPr>
          <p:cNvPr id="17" name="大かっこ 16"/>
          <p:cNvSpPr/>
          <p:nvPr/>
        </p:nvSpPr>
        <p:spPr>
          <a:xfrm>
            <a:off x="457605" y="1473717"/>
            <a:ext cx="9027009" cy="1821399"/>
          </a:xfrm>
          <a:prstGeom prst="bracketPair">
            <a:avLst>
              <a:gd name="adj" fmla="val 13092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720377" y="1596768"/>
            <a:ext cx="4719241" cy="246221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sz="1600" dirty="0">
                <a:solidFill>
                  <a:schemeClr val="bg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例　○年毎の○○の交換が不要となるため、・・・</a:t>
            </a:r>
            <a:endParaRPr kumimoji="1" lang="en-US" altLang="ja-JP" sz="1600" dirty="0">
              <a:solidFill>
                <a:schemeClr val="bg1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457605" y="3370542"/>
            <a:ext cx="5770811" cy="276999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●維持管理労力について</a:t>
            </a:r>
            <a: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従来方法と比較してください</a:t>
            </a:r>
            <a:r>
              <a:rPr kumimoji="1"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610005" y="3722967"/>
            <a:ext cx="7899598" cy="246221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□ 従来方法を</a:t>
            </a:r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100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％とすると、施設にかかる</a:t>
            </a:r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回あたりの延べ時間</a:t>
            </a:r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人員数</a:t>
            </a:r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×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時間</a:t>
            </a:r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610005" y="4023081"/>
            <a:ext cx="4411464" cy="246221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約</a:t>
            </a:r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  <a:r>
              <a: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％である 　　□ 不明、算定不可</a:t>
            </a:r>
          </a:p>
        </p:txBody>
      </p:sp>
      <p:sp>
        <p:nvSpPr>
          <p:cNvPr id="25" name="大かっこ 24"/>
          <p:cNvSpPr/>
          <p:nvPr/>
        </p:nvSpPr>
        <p:spPr>
          <a:xfrm>
            <a:off x="457605" y="4344727"/>
            <a:ext cx="9027009" cy="1894148"/>
          </a:xfrm>
          <a:prstGeom prst="bracketPair">
            <a:avLst>
              <a:gd name="adj" fmla="val 971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D745B49-4C65-4CCC-BD6F-B016BE3DBA4D}"/>
              </a:ext>
            </a:extLst>
          </p:cNvPr>
          <p:cNvSpPr txBox="1"/>
          <p:nvPr/>
        </p:nvSpPr>
        <p:spPr>
          <a:xfrm>
            <a:off x="720377" y="4467778"/>
            <a:ext cx="7181453" cy="246221"/>
          </a:xfrm>
          <a:prstGeom prst="rect">
            <a:avLst/>
          </a:prstGeom>
          <a:noFill/>
        </p:spPr>
        <p:txBody>
          <a:bodyPr wrap="none" lIns="0" tIns="0" rIns="0" bIns="0" rtlCol="0" anchor="t" anchorCtr="0">
            <a:spAutoFit/>
          </a:bodyPr>
          <a:lstStyle/>
          <a:p>
            <a:r>
              <a:rPr kumimoji="1" lang="ja-JP" altLang="en-US" sz="1600" dirty="0">
                <a:solidFill>
                  <a:schemeClr val="bg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例　時間は従来方法と変わらないが、人員数が○○％削減できるため、・・・</a:t>
            </a:r>
            <a:endParaRPr kumimoji="1" lang="en-US" altLang="ja-JP" sz="1600" dirty="0">
              <a:solidFill>
                <a:schemeClr val="bg1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42670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434</TotalTime>
  <Words>1337</Words>
  <Application>Microsoft Office PowerPoint</Application>
  <PresentationFormat>A4 210 x 297 mm</PresentationFormat>
  <Paragraphs>193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9" baseType="lpstr">
      <vt:lpstr>ＭＳ Ｐゴシック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qpho0605</dc:creator>
  <cp:lastModifiedBy>CDIT諏訪 弘明</cp:lastModifiedBy>
  <cp:revision>43</cp:revision>
  <cp:lastPrinted>2023-10-20T03:25:33Z</cp:lastPrinted>
  <dcterms:created xsi:type="dcterms:W3CDTF">2022-04-18T09:15:43Z</dcterms:created>
  <dcterms:modified xsi:type="dcterms:W3CDTF">2023-11-16T09:16:00Z</dcterms:modified>
</cp:coreProperties>
</file>