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73" r:id="rId4"/>
    <p:sldId id="259" r:id="rId5"/>
    <p:sldId id="261" r:id="rId6"/>
    <p:sldId id="268" r:id="rId7"/>
    <p:sldId id="269" r:id="rId8"/>
    <p:sldId id="270" r:id="rId9"/>
    <p:sldId id="274" r:id="rId10"/>
    <p:sldId id="271" r:id="rId11"/>
    <p:sldId id="272" r:id="rId12"/>
    <p:sldId id="275" r:id="rId13"/>
    <p:sldId id="276" r:id="rId14"/>
    <p:sldId id="265" r:id="rId15"/>
    <p:sldId id="266" r:id="rId16"/>
  </p:sldIdLst>
  <p:sldSz cx="9906000" cy="6858000" type="A4"/>
  <p:notesSz cx="6770688" cy="99028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0" d="100"/>
          <a:sy n="100" d="100"/>
        </p:scale>
        <p:origin x="69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33965" cy="496861"/>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35156" y="0"/>
            <a:ext cx="2933965" cy="496861"/>
          </a:xfrm>
          <a:prstGeom prst="rect">
            <a:avLst/>
          </a:prstGeom>
        </p:spPr>
        <p:txBody>
          <a:bodyPr vert="horz" lIns="91440" tIns="45720" rIns="91440" bIns="45720" rtlCol="0"/>
          <a:lstStyle>
            <a:lvl1pPr algn="r">
              <a:defRPr sz="1200"/>
            </a:lvl1pPr>
          </a:lstStyle>
          <a:p>
            <a:fld id="{08DF1D76-A2A6-452F-B705-6F9954EB8879}" type="datetimeFigureOut">
              <a:rPr kumimoji="1" lang="ja-JP" altLang="en-US" smtClean="0"/>
              <a:t>2024/11/12</a:t>
            </a:fld>
            <a:endParaRPr kumimoji="1" lang="ja-JP" altLang="en-US"/>
          </a:p>
        </p:txBody>
      </p:sp>
      <p:sp>
        <p:nvSpPr>
          <p:cNvPr id="4" name="スライド イメージ プレースホルダー 3"/>
          <p:cNvSpPr>
            <a:spLocks noGrp="1" noRot="1" noChangeAspect="1"/>
          </p:cNvSpPr>
          <p:nvPr>
            <p:ph type="sldImg" idx="2"/>
          </p:nvPr>
        </p:nvSpPr>
        <p:spPr>
          <a:xfrm>
            <a:off x="973138" y="1238250"/>
            <a:ext cx="4824412" cy="334168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7069" y="4765735"/>
            <a:ext cx="5416550" cy="389923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05966"/>
            <a:ext cx="2933965" cy="49686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35156" y="9405966"/>
            <a:ext cx="2933965" cy="496860"/>
          </a:xfrm>
          <a:prstGeom prst="rect">
            <a:avLst/>
          </a:prstGeom>
        </p:spPr>
        <p:txBody>
          <a:bodyPr vert="horz" lIns="91440" tIns="45720" rIns="91440" bIns="45720" rtlCol="0" anchor="b"/>
          <a:lstStyle>
            <a:lvl1pPr algn="r">
              <a:defRPr sz="1200"/>
            </a:lvl1pPr>
          </a:lstStyle>
          <a:p>
            <a:fld id="{4905722D-2D52-4E50-9CA9-FEAC9DE65F71}" type="slidenum">
              <a:rPr kumimoji="1" lang="ja-JP" altLang="en-US" smtClean="0"/>
              <a:t>‹#›</a:t>
            </a:fld>
            <a:endParaRPr kumimoji="1" lang="ja-JP" altLang="en-US"/>
          </a:p>
        </p:txBody>
      </p:sp>
    </p:spTree>
    <p:extLst>
      <p:ext uri="{BB962C8B-B14F-4D97-AF65-F5344CB8AC3E}">
        <p14:creationId xmlns:p14="http://schemas.microsoft.com/office/powerpoint/2010/main" val="316459963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7B5769D-7082-4791-A5D5-9E270DFEEBA2}" type="datetimeFigureOut">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77150" y="6492875"/>
            <a:ext cx="2228850" cy="365125"/>
          </a:xfrm>
        </p:spPr>
        <p:txBody>
          <a:bodyPr/>
          <a:lstStyle/>
          <a:p>
            <a:fld id="{1D3BACCE-DF6C-48F0-9C67-ADB3DFD399D6}" type="slidenum">
              <a:rPr kumimoji="1" lang="ja-JP" altLang="en-US" smtClean="0"/>
              <a:t>‹#›</a:t>
            </a:fld>
            <a:endParaRPr kumimoji="1" lang="ja-JP" altLang="en-US"/>
          </a:p>
        </p:txBody>
      </p:sp>
    </p:spTree>
    <p:extLst>
      <p:ext uri="{BB962C8B-B14F-4D97-AF65-F5344CB8AC3E}">
        <p14:creationId xmlns:p14="http://schemas.microsoft.com/office/powerpoint/2010/main" val="3408597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B5769D-7082-4791-A5D5-9E270DFEEBA2}" type="datetimeFigureOut">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3BACCE-DF6C-48F0-9C67-ADB3DFD399D6}" type="slidenum">
              <a:rPr kumimoji="1" lang="ja-JP" altLang="en-US" smtClean="0"/>
              <a:t>‹#›</a:t>
            </a:fld>
            <a:endParaRPr kumimoji="1" lang="ja-JP" altLang="en-US"/>
          </a:p>
        </p:txBody>
      </p:sp>
    </p:spTree>
    <p:extLst>
      <p:ext uri="{BB962C8B-B14F-4D97-AF65-F5344CB8AC3E}">
        <p14:creationId xmlns:p14="http://schemas.microsoft.com/office/powerpoint/2010/main" val="2005094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B5769D-7082-4791-A5D5-9E270DFEEBA2}" type="datetimeFigureOut">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3BACCE-DF6C-48F0-9C67-ADB3DFD399D6}" type="slidenum">
              <a:rPr kumimoji="1" lang="ja-JP" altLang="en-US" smtClean="0"/>
              <a:t>‹#›</a:t>
            </a:fld>
            <a:endParaRPr kumimoji="1" lang="ja-JP" altLang="en-US"/>
          </a:p>
        </p:txBody>
      </p:sp>
    </p:spTree>
    <p:extLst>
      <p:ext uri="{BB962C8B-B14F-4D97-AF65-F5344CB8AC3E}">
        <p14:creationId xmlns:p14="http://schemas.microsoft.com/office/powerpoint/2010/main" val="3594567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B5769D-7082-4791-A5D5-9E270DFEEBA2}" type="datetimeFigureOut">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77150" y="6356352"/>
            <a:ext cx="2228850" cy="365125"/>
          </a:xfrm>
        </p:spPr>
        <p:txBody>
          <a:bodyPr/>
          <a:lstStyle/>
          <a:p>
            <a:fld id="{1D3BACCE-DF6C-48F0-9C67-ADB3DFD399D6}" type="slidenum">
              <a:rPr kumimoji="1" lang="ja-JP" altLang="en-US" smtClean="0"/>
              <a:t>‹#›</a:t>
            </a:fld>
            <a:endParaRPr kumimoji="1" lang="ja-JP" altLang="en-US"/>
          </a:p>
        </p:txBody>
      </p:sp>
    </p:spTree>
    <p:extLst>
      <p:ext uri="{BB962C8B-B14F-4D97-AF65-F5344CB8AC3E}">
        <p14:creationId xmlns:p14="http://schemas.microsoft.com/office/powerpoint/2010/main" val="3753309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7B5769D-7082-4791-A5D5-9E270DFEEBA2}" type="datetimeFigureOut">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3BACCE-DF6C-48F0-9C67-ADB3DFD399D6}" type="slidenum">
              <a:rPr kumimoji="1" lang="ja-JP" altLang="en-US" smtClean="0"/>
              <a:t>‹#›</a:t>
            </a:fld>
            <a:endParaRPr kumimoji="1" lang="ja-JP" altLang="en-US"/>
          </a:p>
        </p:txBody>
      </p:sp>
    </p:spTree>
    <p:extLst>
      <p:ext uri="{BB962C8B-B14F-4D97-AF65-F5344CB8AC3E}">
        <p14:creationId xmlns:p14="http://schemas.microsoft.com/office/powerpoint/2010/main" val="3870687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7B5769D-7082-4791-A5D5-9E270DFEEBA2}" type="datetimeFigureOut">
              <a:rPr kumimoji="1" lang="ja-JP" altLang="en-US" smtClean="0"/>
              <a:t>2024/11/12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3BACCE-DF6C-48F0-9C67-ADB3DFD399D6}" type="slidenum">
              <a:rPr kumimoji="1" lang="ja-JP" altLang="en-US" smtClean="0"/>
              <a:t>‹#›</a:t>
            </a:fld>
            <a:endParaRPr kumimoji="1" lang="ja-JP" altLang="en-US"/>
          </a:p>
        </p:txBody>
      </p:sp>
    </p:spTree>
    <p:extLst>
      <p:ext uri="{BB962C8B-B14F-4D97-AF65-F5344CB8AC3E}">
        <p14:creationId xmlns:p14="http://schemas.microsoft.com/office/powerpoint/2010/main" val="291432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7B5769D-7082-4791-A5D5-9E270DFEEBA2}" type="datetimeFigureOut">
              <a:rPr kumimoji="1" lang="ja-JP" altLang="en-US" smtClean="0"/>
              <a:t>2024/11/12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D3BACCE-DF6C-48F0-9C67-ADB3DFD399D6}" type="slidenum">
              <a:rPr kumimoji="1" lang="ja-JP" altLang="en-US" smtClean="0"/>
              <a:t>‹#›</a:t>
            </a:fld>
            <a:endParaRPr kumimoji="1" lang="ja-JP" altLang="en-US"/>
          </a:p>
        </p:txBody>
      </p:sp>
    </p:spTree>
    <p:extLst>
      <p:ext uri="{BB962C8B-B14F-4D97-AF65-F5344CB8AC3E}">
        <p14:creationId xmlns:p14="http://schemas.microsoft.com/office/powerpoint/2010/main" val="542916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7B5769D-7082-4791-A5D5-9E270DFEEBA2}" type="datetimeFigureOut">
              <a:rPr kumimoji="1" lang="ja-JP" altLang="en-US" smtClean="0"/>
              <a:t>2024/11/12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D3BACCE-DF6C-48F0-9C67-ADB3DFD399D6}" type="slidenum">
              <a:rPr kumimoji="1" lang="ja-JP" altLang="en-US" smtClean="0"/>
              <a:t>‹#›</a:t>
            </a:fld>
            <a:endParaRPr kumimoji="1" lang="ja-JP" altLang="en-US"/>
          </a:p>
        </p:txBody>
      </p:sp>
    </p:spTree>
    <p:extLst>
      <p:ext uri="{BB962C8B-B14F-4D97-AF65-F5344CB8AC3E}">
        <p14:creationId xmlns:p14="http://schemas.microsoft.com/office/powerpoint/2010/main" val="3454975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B5769D-7082-4791-A5D5-9E270DFEEBA2}" type="datetimeFigureOut">
              <a:rPr kumimoji="1" lang="ja-JP" altLang="en-US" smtClean="0"/>
              <a:t>2024/11/12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D3BACCE-DF6C-48F0-9C67-ADB3DFD399D6}" type="slidenum">
              <a:rPr kumimoji="1" lang="ja-JP" altLang="en-US" smtClean="0"/>
              <a:t>‹#›</a:t>
            </a:fld>
            <a:endParaRPr kumimoji="1" lang="ja-JP" altLang="en-US"/>
          </a:p>
        </p:txBody>
      </p:sp>
    </p:spTree>
    <p:extLst>
      <p:ext uri="{BB962C8B-B14F-4D97-AF65-F5344CB8AC3E}">
        <p14:creationId xmlns:p14="http://schemas.microsoft.com/office/powerpoint/2010/main" val="43952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B5769D-7082-4791-A5D5-9E270DFEEBA2}" type="datetimeFigureOut">
              <a:rPr kumimoji="1" lang="ja-JP" altLang="en-US" smtClean="0"/>
              <a:t>2024/11/12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3BACCE-DF6C-48F0-9C67-ADB3DFD399D6}" type="slidenum">
              <a:rPr kumimoji="1" lang="ja-JP" altLang="en-US" smtClean="0"/>
              <a:t>‹#›</a:t>
            </a:fld>
            <a:endParaRPr kumimoji="1" lang="ja-JP" altLang="en-US"/>
          </a:p>
        </p:txBody>
      </p:sp>
    </p:spTree>
    <p:extLst>
      <p:ext uri="{BB962C8B-B14F-4D97-AF65-F5344CB8AC3E}">
        <p14:creationId xmlns:p14="http://schemas.microsoft.com/office/powerpoint/2010/main" val="1874847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B5769D-7082-4791-A5D5-9E270DFEEBA2}" type="datetimeFigureOut">
              <a:rPr kumimoji="1" lang="ja-JP" altLang="en-US" smtClean="0"/>
              <a:t>2024/11/12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3BACCE-DF6C-48F0-9C67-ADB3DFD399D6}" type="slidenum">
              <a:rPr kumimoji="1" lang="ja-JP" altLang="en-US" smtClean="0"/>
              <a:t>‹#›</a:t>
            </a:fld>
            <a:endParaRPr kumimoji="1" lang="ja-JP" altLang="en-US"/>
          </a:p>
        </p:txBody>
      </p:sp>
    </p:spTree>
    <p:extLst>
      <p:ext uri="{BB962C8B-B14F-4D97-AF65-F5344CB8AC3E}">
        <p14:creationId xmlns:p14="http://schemas.microsoft.com/office/powerpoint/2010/main" val="280437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B5769D-7082-4791-A5D5-9E270DFEEBA2}" type="datetimeFigureOut">
              <a:rPr kumimoji="1" lang="ja-JP" altLang="en-US" smtClean="0"/>
              <a:t>2024/11/12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677150" y="6492873"/>
            <a:ext cx="2228850" cy="365125"/>
          </a:xfrm>
          <a:prstGeom prst="rect">
            <a:avLst/>
          </a:prstGeom>
        </p:spPr>
        <p:txBody>
          <a:bodyPr vert="horz" lIns="91440" tIns="45720" rIns="91440" bIns="45720" rtlCol="0" anchor="ctr"/>
          <a:lstStyle>
            <a:lvl1pPr algn="r">
              <a:defRPr sz="1400">
                <a:solidFill>
                  <a:schemeClr val="tx1">
                    <a:tint val="75000"/>
                  </a:schemeClr>
                </a:solidFill>
                <a:latin typeface="ＭＳ ゴシック" panose="020B0609070205080204" pitchFamily="49" charset="-128"/>
                <a:ea typeface="ＭＳ ゴシック" panose="020B0609070205080204" pitchFamily="49" charset="-128"/>
              </a:defRPr>
            </a:lvl1pPr>
          </a:lstStyle>
          <a:p>
            <a:fld id="{1D3BACCE-DF6C-48F0-9C67-ADB3DFD399D6}" type="slidenum">
              <a:rPr kumimoji="1" lang="ja-JP" altLang="en-US" smtClean="0"/>
              <a:pPr/>
              <a:t>‹#›</a:t>
            </a:fld>
            <a:endParaRPr kumimoji="1" lang="ja-JP" altLang="en-US"/>
          </a:p>
        </p:txBody>
      </p:sp>
    </p:spTree>
    <p:extLst>
      <p:ext uri="{BB962C8B-B14F-4D97-AF65-F5344CB8AC3E}">
        <p14:creationId xmlns:p14="http://schemas.microsoft.com/office/powerpoint/2010/main" val="25596895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40722B04-21C7-4320-8DFA-7B73410DEA5E}"/>
              </a:ext>
            </a:extLst>
          </p:cNvPr>
          <p:cNvSpPr/>
          <p:nvPr/>
        </p:nvSpPr>
        <p:spPr>
          <a:xfrm>
            <a:off x="0" y="1879134"/>
            <a:ext cx="9906000" cy="1853967"/>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E7968E71-3444-4CA7-905F-B9D7B2D0BBE6}"/>
              </a:ext>
            </a:extLst>
          </p:cNvPr>
          <p:cNvSpPr txBox="1"/>
          <p:nvPr/>
        </p:nvSpPr>
        <p:spPr>
          <a:xfrm>
            <a:off x="3542357" y="2023055"/>
            <a:ext cx="2821285" cy="677108"/>
          </a:xfrm>
          <a:prstGeom prst="rect">
            <a:avLst/>
          </a:prstGeom>
          <a:noFill/>
        </p:spPr>
        <p:txBody>
          <a:bodyPr wrap="none" lIns="0" tIns="0" rIns="0" bIns="0" rtlCol="0" anchor="ctr" anchorCtr="1">
            <a:spAutoFit/>
          </a:bodyPr>
          <a:lstStyle/>
          <a:p>
            <a:pPr algn="ctr"/>
            <a:r>
              <a:rPr kumimoji="1" lang="en-US" altLang="ja-JP" sz="4400" dirty="0">
                <a:solidFill>
                  <a:schemeClr val="bg1"/>
                </a:solidFill>
                <a:latin typeface="ＭＳ ゴシック" panose="020B0609070205080204" pitchFamily="49" charset="-128"/>
                <a:ea typeface="ＭＳ ゴシック" panose="020B0609070205080204" pitchFamily="49" charset="-128"/>
              </a:rPr>
              <a:t>【</a:t>
            </a:r>
            <a:r>
              <a:rPr kumimoji="1" lang="ja-JP" altLang="en-US" sz="4400" dirty="0">
                <a:solidFill>
                  <a:schemeClr val="bg1"/>
                </a:solidFill>
                <a:latin typeface="ＭＳ ゴシック" panose="020B0609070205080204" pitchFamily="49" charset="-128"/>
                <a:ea typeface="ＭＳ ゴシック" panose="020B0609070205080204" pitchFamily="49" charset="-128"/>
              </a:rPr>
              <a:t>案件名</a:t>
            </a:r>
            <a:r>
              <a:rPr kumimoji="1" lang="en-US" altLang="ja-JP" sz="4400" dirty="0">
                <a:solidFill>
                  <a:schemeClr val="bg1"/>
                </a:solidFill>
                <a:latin typeface="ＭＳ ゴシック" panose="020B0609070205080204" pitchFamily="49" charset="-128"/>
                <a:ea typeface="ＭＳ ゴシック" panose="020B0609070205080204" pitchFamily="49" charset="-128"/>
              </a:rPr>
              <a:t>】</a:t>
            </a:r>
            <a:endParaRPr kumimoji="1" lang="ja-JP" altLang="en-US" sz="4400" dirty="0">
              <a:solidFill>
                <a:schemeClr val="bg1"/>
              </a:solidFill>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C42BE3B3-2E76-4202-A9B5-668C97FC44C9}"/>
              </a:ext>
            </a:extLst>
          </p:cNvPr>
          <p:cNvSpPr txBox="1"/>
          <p:nvPr/>
        </p:nvSpPr>
        <p:spPr>
          <a:xfrm>
            <a:off x="3260231" y="2841987"/>
            <a:ext cx="3385542" cy="677108"/>
          </a:xfrm>
          <a:prstGeom prst="rect">
            <a:avLst/>
          </a:prstGeom>
          <a:noFill/>
        </p:spPr>
        <p:txBody>
          <a:bodyPr wrap="none" lIns="0" tIns="0" rIns="0" bIns="0" rtlCol="0" anchor="ctr" anchorCtr="1">
            <a:spAutoFit/>
          </a:bodyPr>
          <a:lstStyle/>
          <a:p>
            <a:pPr algn="ctr"/>
            <a:r>
              <a:rPr kumimoji="1" lang="ja-JP" altLang="en-US" sz="4400" dirty="0">
                <a:solidFill>
                  <a:schemeClr val="bg1"/>
                </a:solidFill>
                <a:latin typeface="ＭＳ ゴシック" panose="020B0609070205080204" pitchFamily="49" charset="-128"/>
                <a:ea typeface="ＭＳ ゴシック" panose="020B0609070205080204" pitchFamily="49" charset="-128"/>
              </a:rPr>
              <a:t>●●のご提案</a:t>
            </a:r>
          </a:p>
        </p:txBody>
      </p:sp>
      <p:sp>
        <p:nvSpPr>
          <p:cNvPr id="8" name="テキスト ボックス 7">
            <a:extLst>
              <a:ext uri="{FF2B5EF4-FFF2-40B4-BE49-F238E27FC236}">
                <a16:creationId xmlns:a16="http://schemas.microsoft.com/office/drawing/2014/main" id="{7D745B49-4C65-4CCC-BD6F-B016BE3DBA4D}"/>
              </a:ext>
            </a:extLst>
          </p:cNvPr>
          <p:cNvSpPr txBox="1"/>
          <p:nvPr/>
        </p:nvSpPr>
        <p:spPr>
          <a:xfrm>
            <a:off x="6241225" y="5835531"/>
            <a:ext cx="1436291" cy="430887"/>
          </a:xfrm>
          <a:prstGeom prst="rect">
            <a:avLst/>
          </a:prstGeom>
          <a:noFill/>
        </p:spPr>
        <p:txBody>
          <a:bodyPr wrap="none" lIns="0" tIns="0" rIns="0" bIns="0" rtlCol="0" anchor="ctr" anchorCtr="1">
            <a:spAutoFit/>
          </a:bodyPr>
          <a:lstStyle/>
          <a:p>
            <a:r>
              <a:rPr kumimoji="1" lang="ja-JP" altLang="en-US" sz="2800" dirty="0">
                <a:latin typeface="ＭＳ ゴシック" panose="020B0609070205080204" pitchFamily="49" charset="-128"/>
                <a:ea typeface="ＭＳ ゴシック" panose="020B0609070205080204" pitchFamily="49" charset="-128"/>
              </a:rPr>
              <a:t>会社名等</a:t>
            </a:r>
          </a:p>
        </p:txBody>
      </p:sp>
      <p:sp>
        <p:nvSpPr>
          <p:cNvPr id="9" name="スライド番号プレースホルダー 8">
            <a:extLst>
              <a:ext uri="{FF2B5EF4-FFF2-40B4-BE49-F238E27FC236}">
                <a16:creationId xmlns:a16="http://schemas.microsoft.com/office/drawing/2014/main" id="{47B37408-0EF0-4267-A7BE-ADBC10BC0ED0}"/>
              </a:ext>
            </a:extLst>
          </p:cNvPr>
          <p:cNvSpPr>
            <a:spLocks noGrp="1"/>
          </p:cNvSpPr>
          <p:nvPr>
            <p:ph type="sldNum" sz="quarter" idx="12"/>
          </p:nvPr>
        </p:nvSpPr>
        <p:spPr/>
        <p:txBody>
          <a:bodyPr/>
          <a:lstStyle/>
          <a:p>
            <a:fld id="{1D3BACCE-DF6C-48F0-9C67-ADB3DFD399D6}" type="slidenum">
              <a:rPr kumimoji="1" lang="ja-JP" altLang="en-US" smtClean="0"/>
              <a:t>1</a:t>
            </a:fld>
            <a:endParaRPr kumimoji="1" lang="ja-JP" altLang="en-US" dirty="0"/>
          </a:p>
        </p:txBody>
      </p:sp>
      <p:sp>
        <p:nvSpPr>
          <p:cNvPr id="10" name="テキスト ボックス 9">
            <a:extLst>
              <a:ext uri="{FF2B5EF4-FFF2-40B4-BE49-F238E27FC236}">
                <a16:creationId xmlns:a16="http://schemas.microsoft.com/office/drawing/2014/main" id="{7D745B49-4C65-4CCC-BD6F-B016BE3DBA4D}"/>
              </a:ext>
            </a:extLst>
          </p:cNvPr>
          <p:cNvSpPr txBox="1"/>
          <p:nvPr/>
        </p:nvSpPr>
        <p:spPr>
          <a:xfrm>
            <a:off x="7677150" y="181589"/>
            <a:ext cx="2033198" cy="430887"/>
          </a:xfrm>
          <a:prstGeom prst="rect">
            <a:avLst/>
          </a:prstGeom>
          <a:noFill/>
          <a:ln w="19050">
            <a:solidFill>
              <a:schemeClr val="tx1"/>
            </a:solidFill>
          </a:ln>
        </p:spPr>
        <p:txBody>
          <a:bodyPr wrap="square" lIns="0" tIns="0" rIns="0" bIns="0" rtlCol="0" anchor="ctr" anchorCtr="1">
            <a:spAutoFit/>
          </a:bodyPr>
          <a:lstStyle/>
          <a:p>
            <a:r>
              <a:rPr kumimoji="1" lang="ja-JP" altLang="en-US" sz="2800" dirty="0">
                <a:latin typeface="ＭＳ ゴシック" panose="020B0609070205080204" pitchFamily="49" charset="-128"/>
                <a:ea typeface="ＭＳ ゴシック" panose="020B0609070205080204" pitchFamily="49" charset="-128"/>
              </a:rPr>
              <a:t>様式－２</a:t>
            </a:r>
          </a:p>
        </p:txBody>
      </p:sp>
    </p:spTree>
    <p:extLst>
      <p:ext uri="{BB962C8B-B14F-4D97-AF65-F5344CB8AC3E}">
        <p14:creationId xmlns:p14="http://schemas.microsoft.com/office/powerpoint/2010/main" val="3569153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7D745B49-4C65-4CCC-BD6F-B016BE3DBA4D}"/>
              </a:ext>
            </a:extLst>
          </p:cNvPr>
          <p:cNvSpPr txBox="1"/>
          <p:nvPr/>
        </p:nvSpPr>
        <p:spPr>
          <a:xfrm>
            <a:off x="457605" y="798792"/>
            <a:ext cx="6360716" cy="246221"/>
          </a:xfrm>
          <a:prstGeom prst="rect">
            <a:avLst/>
          </a:prstGeom>
          <a:noFill/>
        </p:spPr>
        <p:txBody>
          <a:bodyPr wrap="none" lIns="0" tIns="0" rIns="0" bIns="0" rtlCol="0" anchor="t" anchorCtr="0">
            <a:spAutoFit/>
          </a:bodyPr>
          <a:lstStyle/>
          <a:p>
            <a:r>
              <a:rPr kumimoji="1" lang="ja-JP" altLang="en-US" sz="1600" dirty="0">
                <a:latin typeface="ＭＳ ゴシック" panose="020B0609070205080204" pitchFamily="49" charset="-128"/>
                <a:ea typeface="ＭＳ ゴシック" panose="020B0609070205080204" pitchFamily="49" charset="-128"/>
              </a:rPr>
              <a:t>●維持管理頻度について</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従来</a:t>
            </a:r>
            <a:r>
              <a:rPr kumimoji="1" lang="ja-JP" altLang="en-US" sz="1600" dirty="0" smtClean="0">
                <a:latin typeface="ＭＳ ゴシック" panose="020B0609070205080204" pitchFamily="49" charset="-128"/>
                <a:ea typeface="ＭＳ ゴシック" panose="020B0609070205080204" pitchFamily="49" charset="-128"/>
              </a:rPr>
              <a:t>方法</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別紙</a:t>
            </a:r>
            <a:r>
              <a:rPr kumimoji="1" lang="en-US" altLang="ja-JP" sz="1400" dirty="0">
                <a:latin typeface="ＭＳ ゴシック" panose="020B0609070205080204" pitchFamily="49" charset="-128"/>
                <a:ea typeface="ＭＳ ゴシック" panose="020B0609070205080204" pitchFamily="49" charset="-128"/>
              </a:rPr>
              <a:t>-1</a:t>
            </a:r>
            <a:r>
              <a:rPr kumimoji="1" lang="ja-JP" altLang="en-US" sz="1400" dirty="0">
                <a:latin typeface="ＭＳ ゴシック" panose="020B0609070205080204" pitchFamily="49" charset="-128"/>
                <a:ea typeface="ＭＳ ゴシック" panose="020B0609070205080204" pitchFamily="49" charset="-128"/>
              </a:rPr>
              <a:t>参照</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600" dirty="0" smtClean="0">
                <a:latin typeface="ＭＳ ゴシック" panose="020B0609070205080204" pitchFamily="49" charset="-128"/>
                <a:ea typeface="ＭＳ ゴシック" panose="020B0609070205080204" pitchFamily="49" charset="-128"/>
              </a:rPr>
              <a:t>と</a:t>
            </a:r>
            <a:r>
              <a:rPr kumimoji="1" lang="ja-JP" altLang="en-US" sz="1600" dirty="0">
                <a:latin typeface="ＭＳ ゴシック" panose="020B0609070205080204" pitchFamily="49" charset="-128"/>
                <a:ea typeface="ＭＳ ゴシック" panose="020B0609070205080204" pitchFamily="49" charset="-128"/>
              </a:rPr>
              <a:t>比較してください</a:t>
            </a:r>
            <a:r>
              <a:rPr kumimoji="1" lang="en-US" altLang="ja-JP" sz="1600" dirty="0">
                <a:latin typeface="ＭＳ ゴシック" panose="020B0609070205080204" pitchFamily="49" charset="-128"/>
                <a:ea typeface="ＭＳ ゴシック" panose="020B0609070205080204" pitchFamily="49" charset="-128"/>
              </a:rPr>
              <a:t>)</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4" name="正方形/長方形 3">
            <a:extLst>
              <a:ext uri="{FF2B5EF4-FFF2-40B4-BE49-F238E27FC236}">
                <a16:creationId xmlns:a16="http://schemas.microsoft.com/office/drawing/2014/main" id="{530C339F-4681-45AA-860D-56EDB4209CED}"/>
              </a:ext>
            </a:extLst>
          </p:cNvPr>
          <p:cNvSpPr/>
          <p:nvPr/>
        </p:nvSpPr>
        <p:spPr>
          <a:xfrm>
            <a:off x="0" y="0"/>
            <a:ext cx="9906000" cy="492443"/>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8">
            <a:extLst>
              <a:ext uri="{FF2B5EF4-FFF2-40B4-BE49-F238E27FC236}">
                <a16:creationId xmlns:a16="http://schemas.microsoft.com/office/drawing/2014/main" id="{47B37408-0EF0-4267-A7BE-ADBC10BC0ED0}"/>
              </a:ext>
            </a:extLst>
          </p:cNvPr>
          <p:cNvSpPr>
            <a:spLocks noGrp="1"/>
          </p:cNvSpPr>
          <p:nvPr>
            <p:ph type="sldNum" sz="quarter" idx="12"/>
          </p:nvPr>
        </p:nvSpPr>
        <p:spPr/>
        <p:txBody>
          <a:bodyPr/>
          <a:lstStyle/>
          <a:p>
            <a:fld id="{1D3BACCE-DF6C-48F0-9C67-ADB3DFD399D6}" type="slidenum">
              <a:rPr kumimoji="1" lang="ja-JP" altLang="en-US" smtClean="0"/>
              <a:t>10</a:t>
            </a:fld>
            <a:endParaRPr kumimoji="1" lang="ja-JP" altLang="en-US" dirty="0"/>
          </a:p>
        </p:txBody>
      </p:sp>
      <p:sp>
        <p:nvSpPr>
          <p:cNvPr id="5" name="テキスト ボックス 4">
            <a:extLst>
              <a:ext uri="{FF2B5EF4-FFF2-40B4-BE49-F238E27FC236}">
                <a16:creationId xmlns:a16="http://schemas.microsoft.com/office/drawing/2014/main" id="{6BE02C33-EF06-4392-842E-BECD6E04908C}"/>
              </a:ext>
            </a:extLst>
          </p:cNvPr>
          <p:cNvSpPr txBox="1"/>
          <p:nvPr/>
        </p:nvSpPr>
        <p:spPr>
          <a:xfrm>
            <a:off x="3106335" y="0"/>
            <a:ext cx="3693319" cy="492443"/>
          </a:xfrm>
          <a:prstGeom prst="rect">
            <a:avLst/>
          </a:prstGeom>
          <a:noFill/>
        </p:spPr>
        <p:txBody>
          <a:bodyPr wrap="none" lIns="0" tIns="0" rIns="0" bIns="0" rtlCol="0" anchor="ctr" anchorCtr="1">
            <a:spAutoFit/>
          </a:bodyPr>
          <a:lstStyle/>
          <a:p>
            <a:pPr algn="ctr"/>
            <a:r>
              <a:rPr kumimoji="1" lang="ja-JP" altLang="en-US" sz="3200" dirty="0">
                <a:solidFill>
                  <a:schemeClr val="bg1"/>
                </a:solidFill>
                <a:latin typeface="ＭＳ ゴシック" panose="020B0609070205080204" pitchFamily="49" charset="-128"/>
                <a:ea typeface="ＭＳ ゴシック" panose="020B0609070205080204" pitchFamily="49" charset="-128"/>
              </a:rPr>
              <a:t>維持管理性について</a:t>
            </a:r>
            <a:endParaRPr kumimoji="1" lang="en-US" altLang="ja-JP" sz="3200" dirty="0">
              <a:solidFill>
                <a:schemeClr val="bg1"/>
              </a:solidFill>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73FB48F2-5E48-490F-A2D6-03ABEB4883F1}"/>
              </a:ext>
            </a:extLst>
          </p:cNvPr>
          <p:cNvSpPr/>
          <p:nvPr/>
        </p:nvSpPr>
        <p:spPr>
          <a:xfrm>
            <a:off x="250879" y="658026"/>
            <a:ext cx="9404242" cy="5695788"/>
          </a:xfrm>
          <a:prstGeom prst="rect">
            <a:avLst/>
          </a:prstGeom>
          <a:noFill/>
          <a:ln w="2540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7D745B49-4C65-4CCC-BD6F-B016BE3DBA4D}"/>
              </a:ext>
            </a:extLst>
          </p:cNvPr>
          <p:cNvSpPr txBox="1"/>
          <p:nvPr/>
        </p:nvSpPr>
        <p:spPr>
          <a:xfrm>
            <a:off x="610005" y="1134591"/>
            <a:ext cx="7271221" cy="215444"/>
          </a:xfrm>
          <a:prstGeom prst="rect">
            <a:avLst/>
          </a:prstGeom>
          <a:noFill/>
        </p:spPr>
        <p:txBody>
          <a:bodyPr wrap="none" lIns="0" tIns="0" rIns="0" bIns="0" rtlCol="0" anchor="t" anchorCtr="0">
            <a:spAutoFit/>
          </a:bodyPr>
          <a:lstStyle/>
          <a:p>
            <a:r>
              <a:rPr kumimoji="1" lang="ja-JP" altLang="en-US" sz="1400" dirty="0">
                <a:latin typeface="ＭＳ ゴシック" panose="020B0609070205080204" pitchFamily="49" charset="-128"/>
                <a:ea typeface="ＭＳ ゴシック" panose="020B0609070205080204" pitchFamily="49" charset="-128"/>
              </a:rPr>
              <a:t>□ 従来方法を</a:t>
            </a:r>
            <a:r>
              <a:rPr kumimoji="1" lang="en-US" altLang="ja-JP" sz="1400" dirty="0">
                <a:latin typeface="ＭＳ ゴシック" panose="020B0609070205080204" pitchFamily="49" charset="-128"/>
                <a:ea typeface="ＭＳ ゴシック" panose="020B0609070205080204" pitchFamily="49" charset="-128"/>
              </a:rPr>
              <a:t>100</a:t>
            </a:r>
            <a:r>
              <a:rPr kumimoji="1" lang="ja-JP" altLang="en-US" sz="1400" dirty="0">
                <a:latin typeface="ＭＳ ゴシック" panose="020B0609070205080204" pitchFamily="49" charset="-128"/>
                <a:ea typeface="ＭＳ ゴシック" panose="020B0609070205080204" pitchFamily="49" charset="-128"/>
              </a:rPr>
              <a:t>％とすると、維持管理頻度は約</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　　　</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％である　　□ 不明、算定不可</a:t>
            </a:r>
          </a:p>
        </p:txBody>
      </p:sp>
      <p:sp>
        <p:nvSpPr>
          <p:cNvPr id="17" name="大かっこ 16"/>
          <p:cNvSpPr/>
          <p:nvPr/>
        </p:nvSpPr>
        <p:spPr>
          <a:xfrm>
            <a:off x="457605" y="1438103"/>
            <a:ext cx="9027009" cy="1857014"/>
          </a:xfrm>
          <a:prstGeom prst="bracketPair">
            <a:avLst>
              <a:gd name="adj" fmla="val 13092"/>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7D745B49-4C65-4CCC-BD6F-B016BE3DBA4D}"/>
              </a:ext>
            </a:extLst>
          </p:cNvPr>
          <p:cNvSpPr txBox="1"/>
          <p:nvPr/>
        </p:nvSpPr>
        <p:spPr>
          <a:xfrm>
            <a:off x="720377" y="1563516"/>
            <a:ext cx="4129336" cy="215444"/>
          </a:xfrm>
          <a:prstGeom prst="rect">
            <a:avLst/>
          </a:prstGeom>
          <a:noFill/>
        </p:spPr>
        <p:txBody>
          <a:bodyPr wrap="none" lIns="0" tIns="0" rIns="0" bIns="0" rtlCol="0" anchor="t" anchorCtr="0">
            <a:spAutoFit/>
          </a:bodyPr>
          <a:lstStyle/>
          <a:p>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例　○年毎の○○の交換が不要となるため、・・・</a:t>
            </a:r>
            <a:endParaRPr kumimoji="1" lang="en-US" altLang="ja-JP" sz="1400" dirty="0">
              <a:solidFill>
                <a:schemeClr val="bg1">
                  <a:lumMod val="50000"/>
                </a:schemeClr>
              </a:solidFill>
              <a:latin typeface="ＭＳ ゴシック" panose="020B0609070205080204" pitchFamily="49" charset="-128"/>
              <a:ea typeface="ＭＳ ゴシック" panose="020B0609070205080204" pitchFamily="49" charset="-128"/>
            </a:endParaRPr>
          </a:p>
        </p:txBody>
      </p:sp>
      <p:sp>
        <p:nvSpPr>
          <p:cNvPr id="22" name="テキスト ボックス 21">
            <a:extLst>
              <a:ext uri="{FF2B5EF4-FFF2-40B4-BE49-F238E27FC236}">
                <a16:creationId xmlns:a16="http://schemas.microsoft.com/office/drawing/2014/main" id="{7D745B49-4C65-4CCC-BD6F-B016BE3DBA4D}"/>
              </a:ext>
            </a:extLst>
          </p:cNvPr>
          <p:cNvSpPr txBox="1"/>
          <p:nvPr/>
        </p:nvSpPr>
        <p:spPr>
          <a:xfrm>
            <a:off x="457605" y="3370542"/>
            <a:ext cx="6360716" cy="246221"/>
          </a:xfrm>
          <a:prstGeom prst="rect">
            <a:avLst/>
          </a:prstGeom>
          <a:noFill/>
        </p:spPr>
        <p:txBody>
          <a:bodyPr wrap="none" lIns="0" tIns="0" rIns="0" bIns="0" rtlCol="0" anchor="t" anchorCtr="0">
            <a:spAutoFit/>
          </a:bodyPr>
          <a:lstStyle/>
          <a:p>
            <a:r>
              <a:rPr kumimoji="1" lang="ja-JP" altLang="en-US" sz="1600" dirty="0">
                <a:latin typeface="ＭＳ ゴシック" panose="020B0609070205080204" pitchFamily="49" charset="-128"/>
                <a:ea typeface="ＭＳ ゴシック" panose="020B0609070205080204" pitchFamily="49" charset="-128"/>
              </a:rPr>
              <a:t>●維持管理労力について</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従来</a:t>
            </a:r>
            <a:r>
              <a:rPr kumimoji="1" lang="ja-JP" altLang="en-US" sz="1600" dirty="0" smtClean="0">
                <a:latin typeface="ＭＳ ゴシック" panose="020B0609070205080204" pitchFamily="49" charset="-128"/>
                <a:ea typeface="ＭＳ ゴシック" panose="020B0609070205080204" pitchFamily="49" charset="-128"/>
              </a:rPr>
              <a:t>方法</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別紙</a:t>
            </a:r>
            <a:r>
              <a:rPr kumimoji="1" lang="en-US" altLang="ja-JP" sz="1400" dirty="0">
                <a:latin typeface="ＭＳ ゴシック" panose="020B0609070205080204" pitchFamily="49" charset="-128"/>
                <a:ea typeface="ＭＳ ゴシック" panose="020B0609070205080204" pitchFamily="49" charset="-128"/>
              </a:rPr>
              <a:t>-1</a:t>
            </a:r>
            <a:r>
              <a:rPr kumimoji="1" lang="ja-JP" altLang="en-US" sz="1400" dirty="0">
                <a:latin typeface="ＭＳ ゴシック" panose="020B0609070205080204" pitchFamily="49" charset="-128"/>
                <a:ea typeface="ＭＳ ゴシック" panose="020B0609070205080204" pitchFamily="49" charset="-128"/>
              </a:rPr>
              <a:t>参照</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600" dirty="0" smtClean="0">
                <a:latin typeface="ＭＳ ゴシック" panose="020B0609070205080204" pitchFamily="49" charset="-128"/>
                <a:ea typeface="ＭＳ ゴシック" panose="020B0609070205080204" pitchFamily="49" charset="-128"/>
              </a:rPr>
              <a:t>と</a:t>
            </a:r>
            <a:r>
              <a:rPr kumimoji="1" lang="ja-JP" altLang="en-US" sz="1600" dirty="0">
                <a:latin typeface="ＭＳ ゴシック" panose="020B0609070205080204" pitchFamily="49" charset="-128"/>
                <a:ea typeface="ＭＳ ゴシック" panose="020B0609070205080204" pitchFamily="49" charset="-128"/>
              </a:rPr>
              <a:t>比較してください</a:t>
            </a:r>
            <a:r>
              <a:rPr kumimoji="1" lang="en-US" altLang="ja-JP" sz="1600" dirty="0">
                <a:latin typeface="ＭＳ ゴシック" panose="020B0609070205080204" pitchFamily="49" charset="-128"/>
                <a:ea typeface="ＭＳ ゴシック" panose="020B0609070205080204" pitchFamily="49" charset="-128"/>
              </a:rPr>
              <a:t>)</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23" name="テキスト ボックス 22">
            <a:extLst>
              <a:ext uri="{FF2B5EF4-FFF2-40B4-BE49-F238E27FC236}">
                <a16:creationId xmlns:a16="http://schemas.microsoft.com/office/drawing/2014/main" id="{7D745B49-4C65-4CCC-BD6F-B016BE3DBA4D}"/>
              </a:ext>
            </a:extLst>
          </p:cNvPr>
          <p:cNvSpPr txBox="1"/>
          <p:nvPr/>
        </p:nvSpPr>
        <p:spPr>
          <a:xfrm>
            <a:off x="610005" y="3706341"/>
            <a:ext cx="8348439" cy="215444"/>
          </a:xfrm>
          <a:prstGeom prst="rect">
            <a:avLst/>
          </a:prstGeom>
          <a:noFill/>
        </p:spPr>
        <p:txBody>
          <a:bodyPr wrap="none" lIns="0" tIns="0" rIns="0" bIns="0" rtlCol="0" anchor="t" anchorCtr="0">
            <a:spAutoFit/>
          </a:bodyPr>
          <a:lstStyle/>
          <a:p>
            <a:r>
              <a:rPr kumimoji="1" lang="ja-JP" altLang="en-US" sz="1400" dirty="0">
                <a:latin typeface="ＭＳ ゴシック" panose="020B0609070205080204" pitchFamily="49" charset="-128"/>
                <a:ea typeface="ＭＳ ゴシック" panose="020B0609070205080204" pitchFamily="49" charset="-128"/>
              </a:rPr>
              <a:t>□ 従来方法を</a:t>
            </a:r>
            <a:r>
              <a:rPr kumimoji="1" lang="en-US" altLang="ja-JP" sz="1400" dirty="0">
                <a:latin typeface="ＭＳ ゴシック" panose="020B0609070205080204" pitchFamily="49" charset="-128"/>
                <a:ea typeface="ＭＳ ゴシック" panose="020B0609070205080204" pitchFamily="49" charset="-128"/>
              </a:rPr>
              <a:t>100</a:t>
            </a:r>
            <a:r>
              <a:rPr kumimoji="1" lang="ja-JP" altLang="en-US" sz="1400" dirty="0">
                <a:latin typeface="ＭＳ ゴシック" panose="020B0609070205080204" pitchFamily="49" charset="-128"/>
                <a:ea typeface="ＭＳ ゴシック" panose="020B0609070205080204" pitchFamily="49" charset="-128"/>
              </a:rPr>
              <a:t>％とすると、施設にかかる</a:t>
            </a:r>
            <a:r>
              <a:rPr kumimoji="1" lang="en-US" altLang="ja-JP" sz="1400" dirty="0">
                <a:latin typeface="ＭＳ ゴシック" panose="020B0609070205080204" pitchFamily="49" charset="-128"/>
                <a:ea typeface="ＭＳ ゴシック" panose="020B0609070205080204" pitchFamily="49" charset="-128"/>
              </a:rPr>
              <a:t>1</a:t>
            </a:r>
            <a:r>
              <a:rPr kumimoji="1" lang="ja-JP" altLang="en-US" sz="1400" dirty="0">
                <a:latin typeface="ＭＳ ゴシック" panose="020B0609070205080204" pitchFamily="49" charset="-128"/>
                <a:ea typeface="ＭＳ ゴシック" panose="020B0609070205080204" pitchFamily="49" charset="-128"/>
              </a:rPr>
              <a:t>回あたりの延べ時間</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人員数</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時間</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は約</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　　　</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％で</a:t>
            </a:r>
            <a:r>
              <a:rPr kumimoji="1" lang="ja-JP" altLang="en-US" sz="1400" dirty="0" smtClean="0">
                <a:latin typeface="ＭＳ ゴシック" panose="020B0609070205080204" pitchFamily="49" charset="-128"/>
                <a:ea typeface="ＭＳ ゴシック" panose="020B0609070205080204" pitchFamily="49" charset="-128"/>
              </a:rPr>
              <a:t>ある</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24" name="テキスト ボックス 23">
            <a:extLst>
              <a:ext uri="{FF2B5EF4-FFF2-40B4-BE49-F238E27FC236}">
                <a16:creationId xmlns:a16="http://schemas.microsoft.com/office/drawing/2014/main" id="{7D745B49-4C65-4CCC-BD6F-B016BE3DBA4D}"/>
              </a:ext>
            </a:extLst>
          </p:cNvPr>
          <p:cNvSpPr txBox="1"/>
          <p:nvPr/>
        </p:nvSpPr>
        <p:spPr>
          <a:xfrm>
            <a:off x="610005" y="3964890"/>
            <a:ext cx="1526059" cy="215444"/>
          </a:xfrm>
          <a:prstGeom prst="rect">
            <a:avLst/>
          </a:prstGeom>
          <a:noFill/>
        </p:spPr>
        <p:txBody>
          <a:bodyPr wrap="none" lIns="0" tIns="0" rIns="0" bIns="0" rtlCol="0" anchor="t" anchorCtr="0">
            <a:spAutoFit/>
          </a:bodyPr>
          <a:lstStyle/>
          <a:p>
            <a:r>
              <a:rPr kumimoji="1" lang="ja-JP" altLang="en-US" sz="1400" dirty="0" smtClean="0">
                <a:latin typeface="ＭＳ ゴシック" panose="020B0609070205080204" pitchFamily="49" charset="-128"/>
                <a:ea typeface="ＭＳ ゴシック" panose="020B0609070205080204" pitchFamily="49" charset="-128"/>
              </a:rPr>
              <a:t>□ </a:t>
            </a:r>
            <a:r>
              <a:rPr kumimoji="1" lang="ja-JP" altLang="en-US" sz="1400" dirty="0">
                <a:latin typeface="ＭＳ ゴシック" panose="020B0609070205080204" pitchFamily="49" charset="-128"/>
                <a:ea typeface="ＭＳ ゴシック" panose="020B0609070205080204" pitchFamily="49" charset="-128"/>
              </a:rPr>
              <a:t>不明、算定不可</a:t>
            </a:r>
          </a:p>
        </p:txBody>
      </p:sp>
      <p:sp>
        <p:nvSpPr>
          <p:cNvPr id="25" name="大かっこ 24"/>
          <p:cNvSpPr/>
          <p:nvPr/>
        </p:nvSpPr>
        <p:spPr>
          <a:xfrm>
            <a:off x="457605" y="4319395"/>
            <a:ext cx="9027009" cy="1919480"/>
          </a:xfrm>
          <a:prstGeom prst="bracketPair">
            <a:avLst>
              <a:gd name="adj" fmla="val 971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7D745B49-4C65-4CCC-BD6F-B016BE3DBA4D}"/>
              </a:ext>
            </a:extLst>
          </p:cNvPr>
          <p:cNvSpPr txBox="1"/>
          <p:nvPr/>
        </p:nvSpPr>
        <p:spPr>
          <a:xfrm>
            <a:off x="720377" y="4426213"/>
            <a:ext cx="6283771" cy="215444"/>
          </a:xfrm>
          <a:prstGeom prst="rect">
            <a:avLst/>
          </a:prstGeom>
          <a:noFill/>
        </p:spPr>
        <p:txBody>
          <a:bodyPr wrap="none" lIns="0" tIns="0" rIns="0" bIns="0" rtlCol="0" anchor="t" anchorCtr="0">
            <a:spAutoFit/>
          </a:bodyPr>
          <a:lstStyle/>
          <a:p>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例　時間は従来方法と変わらないが、人員数が○○％削減できるため、・・・</a:t>
            </a:r>
            <a:endParaRPr kumimoji="1" lang="en-US" altLang="ja-JP" sz="1400" dirty="0">
              <a:solidFill>
                <a:schemeClr val="bg1">
                  <a:lumMod val="50000"/>
                </a:schemeClr>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42670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7D745B49-4C65-4CCC-BD6F-B016BE3DBA4D}"/>
              </a:ext>
            </a:extLst>
          </p:cNvPr>
          <p:cNvSpPr txBox="1"/>
          <p:nvPr/>
        </p:nvSpPr>
        <p:spPr>
          <a:xfrm>
            <a:off x="457605" y="798792"/>
            <a:ext cx="2257028" cy="246221"/>
          </a:xfrm>
          <a:prstGeom prst="rect">
            <a:avLst/>
          </a:prstGeom>
          <a:noFill/>
        </p:spPr>
        <p:txBody>
          <a:bodyPr wrap="none" lIns="0" tIns="0" rIns="0" bIns="0" rtlCol="0" anchor="t" anchorCtr="0">
            <a:spAutoFit/>
          </a:bodyPr>
          <a:lstStyle/>
          <a:p>
            <a:r>
              <a:rPr kumimoji="1" lang="ja-JP" altLang="en-US" sz="1600" dirty="0">
                <a:latin typeface="ＭＳ ゴシック" panose="020B0609070205080204" pitchFamily="49" charset="-128"/>
                <a:ea typeface="ＭＳ ゴシック" panose="020B0609070205080204" pitchFamily="49" charset="-128"/>
              </a:rPr>
              <a:t>●安全性の向上について</a:t>
            </a:r>
          </a:p>
        </p:txBody>
      </p:sp>
      <p:sp>
        <p:nvSpPr>
          <p:cNvPr id="4" name="正方形/長方形 3">
            <a:extLst>
              <a:ext uri="{FF2B5EF4-FFF2-40B4-BE49-F238E27FC236}">
                <a16:creationId xmlns:a16="http://schemas.microsoft.com/office/drawing/2014/main" id="{530C339F-4681-45AA-860D-56EDB4209CED}"/>
              </a:ext>
            </a:extLst>
          </p:cNvPr>
          <p:cNvSpPr/>
          <p:nvPr/>
        </p:nvSpPr>
        <p:spPr>
          <a:xfrm>
            <a:off x="0" y="0"/>
            <a:ext cx="9906000" cy="492443"/>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8">
            <a:extLst>
              <a:ext uri="{FF2B5EF4-FFF2-40B4-BE49-F238E27FC236}">
                <a16:creationId xmlns:a16="http://schemas.microsoft.com/office/drawing/2014/main" id="{47B37408-0EF0-4267-A7BE-ADBC10BC0ED0}"/>
              </a:ext>
            </a:extLst>
          </p:cNvPr>
          <p:cNvSpPr>
            <a:spLocks noGrp="1"/>
          </p:cNvSpPr>
          <p:nvPr>
            <p:ph type="sldNum" sz="quarter" idx="12"/>
          </p:nvPr>
        </p:nvSpPr>
        <p:spPr/>
        <p:txBody>
          <a:bodyPr/>
          <a:lstStyle/>
          <a:p>
            <a:fld id="{1D3BACCE-DF6C-48F0-9C67-ADB3DFD399D6}" type="slidenum">
              <a:rPr kumimoji="1" lang="ja-JP" altLang="en-US" smtClean="0"/>
              <a:t>11</a:t>
            </a:fld>
            <a:endParaRPr kumimoji="1" lang="ja-JP" altLang="en-US" dirty="0"/>
          </a:p>
        </p:txBody>
      </p:sp>
      <p:sp>
        <p:nvSpPr>
          <p:cNvPr id="5" name="テキスト ボックス 4">
            <a:extLst>
              <a:ext uri="{FF2B5EF4-FFF2-40B4-BE49-F238E27FC236}">
                <a16:creationId xmlns:a16="http://schemas.microsoft.com/office/drawing/2014/main" id="{6BE02C33-EF06-4392-842E-BECD6E04908C}"/>
              </a:ext>
            </a:extLst>
          </p:cNvPr>
          <p:cNvSpPr txBox="1"/>
          <p:nvPr/>
        </p:nvSpPr>
        <p:spPr>
          <a:xfrm>
            <a:off x="3106332" y="0"/>
            <a:ext cx="3693319" cy="492443"/>
          </a:xfrm>
          <a:prstGeom prst="rect">
            <a:avLst/>
          </a:prstGeom>
          <a:noFill/>
        </p:spPr>
        <p:txBody>
          <a:bodyPr wrap="none" lIns="0" tIns="0" rIns="0" bIns="0" rtlCol="0" anchor="ctr" anchorCtr="1">
            <a:spAutoFit/>
          </a:bodyPr>
          <a:lstStyle/>
          <a:p>
            <a:pPr algn="ctr"/>
            <a:r>
              <a:rPr kumimoji="1" lang="ja-JP" altLang="en-US" sz="3200" dirty="0">
                <a:solidFill>
                  <a:schemeClr val="bg1"/>
                </a:solidFill>
                <a:latin typeface="ＭＳ ゴシック" panose="020B0609070205080204" pitchFamily="49" charset="-128"/>
                <a:ea typeface="ＭＳ ゴシック" panose="020B0609070205080204" pitchFamily="49" charset="-128"/>
              </a:rPr>
              <a:t>働き方改革について</a:t>
            </a:r>
            <a:endParaRPr kumimoji="1" lang="en-US" altLang="ja-JP" sz="3200" dirty="0">
              <a:solidFill>
                <a:schemeClr val="bg1"/>
              </a:solidFill>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73FB48F2-5E48-490F-A2D6-03ABEB4883F1}"/>
              </a:ext>
            </a:extLst>
          </p:cNvPr>
          <p:cNvSpPr/>
          <p:nvPr/>
        </p:nvSpPr>
        <p:spPr>
          <a:xfrm>
            <a:off x="250879" y="658026"/>
            <a:ext cx="9404242" cy="5695788"/>
          </a:xfrm>
          <a:prstGeom prst="rect">
            <a:avLst/>
          </a:prstGeom>
          <a:noFill/>
          <a:ln w="2540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7D745B49-4C65-4CCC-BD6F-B016BE3DBA4D}"/>
              </a:ext>
            </a:extLst>
          </p:cNvPr>
          <p:cNvSpPr txBox="1"/>
          <p:nvPr/>
        </p:nvSpPr>
        <p:spPr>
          <a:xfrm>
            <a:off x="610005" y="1117965"/>
            <a:ext cx="6822380" cy="215444"/>
          </a:xfrm>
          <a:prstGeom prst="rect">
            <a:avLst/>
          </a:prstGeom>
          <a:noFill/>
        </p:spPr>
        <p:txBody>
          <a:bodyPr wrap="none" lIns="0" tIns="0" rIns="0" bIns="0" rtlCol="0" anchor="t" anchorCtr="0">
            <a:spAutoFit/>
          </a:bodyPr>
          <a:lstStyle/>
          <a:p>
            <a:r>
              <a:rPr kumimoji="1" lang="ja-JP" altLang="en-US" sz="1400" dirty="0">
                <a:latin typeface="ＭＳ ゴシック" panose="020B0609070205080204" pitchFamily="49" charset="-128"/>
                <a:ea typeface="ＭＳ ゴシック" panose="020B0609070205080204" pitchFamily="49" charset="-128"/>
              </a:rPr>
              <a:t>□ 従来方法と比較して、安全性の向上が期待できる　　□ 特に安全性は向上しない</a:t>
            </a:r>
          </a:p>
        </p:txBody>
      </p:sp>
      <p:sp>
        <p:nvSpPr>
          <p:cNvPr id="17" name="大かっこ 16"/>
          <p:cNvSpPr/>
          <p:nvPr/>
        </p:nvSpPr>
        <p:spPr>
          <a:xfrm>
            <a:off x="457605" y="1406361"/>
            <a:ext cx="9027009" cy="1070699"/>
          </a:xfrm>
          <a:prstGeom prst="bracketPair">
            <a:avLst>
              <a:gd name="adj" fmla="val 13092"/>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7D745B49-4C65-4CCC-BD6F-B016BE3DBA4D}"/>
              </a:ext>
            </a:extLst>
          </p:cNvPr>
          <p:cNvSpPr txBox="1"/>
          <p:nvPr/>
        </p:nvSpPr>
        <p:spPr>
          <a:xfrm>
            <a:off x="720377" y="1530264"/>
            <a:ext cx="7001917" cy="215444"/>
          </a:xfrm>
          <a:prstGeom prst="rect">
            <a:avLst/>
          </a:prstGeom>
          <a:noFill/>
        </p:spPr>
        <p:txBody>
          <a:bodyPr wrap="none" lIns="0" tIns="0" rIns="0" bIns="0" rtlCol="0" anchor="t" anchorCtr="0">
            <a:spAutoFit/>
          </a:bodyPr>
          <a:lstStyle/>
          <a:p>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例　無人化により○○の作業が不要となるため、○○時の事故リスクが減少し、・・・</a:t>
            </a:r>
            <a:endParaRPr kumimoji="1" lang="en-US" altLang="ja-JP" sz="1400" dirty="0">
              <a:solidFill>
                <a:schemeClr val="bg1">
                  <a:lumMod val="50000"/>
                </a:schemeClr>
              </a:solidFill>
              <a:latin typeface="ＭＳ ゴシック" panose="020B0609070205080204" pitchFamily="49" charset="-128"/>
              <a:ea typeface="ＭＳ ゴシック" panose="020B0609070205080204" pitchFamily="49" charset="-128"/>
            </a:endParaRPr>
          </a:p>
        </p:txBody>
      </p:sp>
      <p:sp>
        <p:nvSpPr>
          <p:cNvPr id="22" name="テキスト ボックス 21">
            <a:extLst>
              <a:ext uri="{FF2B5EF4-FFF2-40B4-BE49-F238E27FC236}">
                <a16:creationId xmlns:a16="http://schemas.microsoft.com/office/drawing/2014/main" id="{7D745B49-4C65-4CCC-BD6F-B016BE3DBA4D}"/>
              </a:ext>
            </a:extLst>
          </p:cNvPr>
          <p:cNvSpPr txBox="1"/>
          <p:nvPr/>
        </p:nvSpPr>
        <p:spPr>
          <a:xfrm>
            <a:off x="457605" y="2530953"/>
            <a:ext cx="1846659" cy="246221"/>
          </a:xfrm>
          <a:prstGeom prst="rect">
            <a:avLst/>
          </a:prstGeom>
          <a:noFill/>
        </p:spPr>
        <p:txBody>
          <a:bodyPr wrap="none" lIns="0" tIns="0" rIns="0" bIns="0" rtlCol="0" anchor="t" anchorCtr="0">
            <a:spAutoFit/>
          </a:bodyPr>
          <a:lstStyle/>
          <a:p>
            <a:r>
              <a:rPr kumimoji="1" lang="ja-JP" altLang="en-US" sz="1600" dirty="0">
                <a:latin typeface="ＭＳ ゴシック" panose="020B0609070205080204" pitchFamily="49" charset="-128"/>
                <a:ea typeface="ＭＳ ゴシック" panose="020B0609070205080204" pitchFamily="49" charset="-128"/>
              </a:rPr>
              <a:t>●専門作業について</a:t>
            </a:r>
          </a:p>
        </p:txBody>
      </p:sp>
      <p:sp>
        <p:nvSpPr>
          <p:cNvPr id="23" name="テキスト ボックス 22">
            <a:extLst>
              <a:ext uri="{FF2B5EF4-FFF2-40B4-BE49-F238E27FC236}">
                <a16:creationId xmlns:a16="http://schemas.microsoft.com/office/drawing/2014/main" id="{7D745B49-4C65-4CCC-BD6F-B016BE3DBA4D}"/>
              </a:ext>
            </a:extLst>
          </p:cNvPr>
          <p:cNvSpPr txBox="1"/>
          <p:nvPr/>
        </p:nvSpPr>
        <p:spPr>
          <a:xfrm>
            <a:off x="610005" y="2866752"/>
            <a:ext cx="3860031" cy="215444"/>
          </a:xfrm>
          <a:prstGeom prst="rect">
            <a:avLst/>
          </a:prstGeom>
          <a:noFill/>
        </p:spPr>
        <p:txBody>
          <a:bodyPr wrap="none" lIns="0" tIns="0" rIns="0" bIns="0" rtlCol="0" anchor="t" anchorCtr="0">
            <a:spAutoFit/>
          </a:bodyPr>
          <a:lstStyle/>
          <a:p>
            <a:r>
              <a:rPr kumimoji="1" lang="ja-JP" altLang="en-US" sz="1400" dirty="0">
                <a:latin typeface="ＭＳ ゴシック" panose="020B0609070205080204" pitchFamily="49" charset="-128"/>
                <a:ea typeface="ＭＳ ゴシック" panose="020B0609070205080204" pitchFamily="49" charset="-128"/>
              </a:rPr>
              <a:t>□ 土木建設分野の専門知識や技術を必要と</a:t>
            </a:r>
            <a:r>
              <a:rPr kumimoji="1" lang="ja-JP" altLang="en-US" sz="1400" dirty="0" smtClean="0">
                <a:latin typeface="ＭＳ ゴシック" panose="020B0609070205080204" pitchFamily="49" charset="-128"/>
                <a:ea typeface="ＭＳ ゴシック" panose="020B0609070205080204" pitchFamily="49" charset="-128"/>
              </a:rPr>
              <a:t>する</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24" name="テキスト ボックス 23">
            <a:extLst>
              <a:ext uri="{FF2B5EF4-FFF2-40B4-BE49-F238E27FC236}">
                <a16:creationId xmlns:a16="http://schemas.microsoft.com/office/drawing/2014/main" id="{7D745B49-4C65-4CCC-BD6F-B016BE3DBA4D}"/>
              </a:ext>
            </a:extLst>
          </p:cNvPr>
          <p:cNvSpPr txBox="1"/>
          <p:nvPr/>
        </p:nvSpPr>
        <p:spPr>
          <a:xfrm>
            <a:off x="610005" y="3125301"/>
            <a:ext cx="7809830" cy="215444"/>
          </a:xfrm>
          <a:prstGeom prst="rect">
            <a:avLst/>
          </a:prstGeom>
          <a:noFill/>
        </p:spPr>
        <p:txBody>
          <a:bodyPr wrap="none" lIns="0" tIns="0" rIns="0" bIns="0" rtlCol="0" anchor="t" anchorCtr="0">
            <a:spAutoFit/>
          </a:bodyPr>
          <a:lstStyle/>
          <a:p>
            <a:r>
              <a:rPr kumimoji="1" lang="ja-JP" altLang="en-US" sz="1400" dirty="0">
                <a:latin typeface="ＭＳ ゴシック" panose="020B0609070205080204" pitchFamily="49" charset="-128"/>
                <a:ea typeface="ＭＳ ゴシック" panose="020B0609070205080204" pitchFamily="49" charset="-128"/>
              </a:rPr>
              <a:t>□ 土木建設分野の専門知識や技術が不要であり、専門家</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資格保持者等</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以外で対応可能で</a:t>
            </a:r>
            <a:r>
              <a:rPr kumimoji="1" lang="ja-JP" altLang="en-US" sz="1400" dirty="0" smtClean="0">
                <a:latin typeface="ＭＳ ゴシック" panose="020B0609070205080204" pitchFamily="49" charset="-128"/>
                <a:ea typeface="ＭＳ ゴシック" panose="020B0609070205080204" pitchFamily="49" charset="-128"/>
              </a:rPr>
              <a:t>ある</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19" name="大かっこ 18"/>
          <p:cNvSpPr/>
          <p:nvPr/>
        </p:nvSpPr>
        <p:spPr>
          <a:xfrm>
            <a:off x="460378" y="3425416"/>
            <a:ext cx="9027009" cy="1154898"/>
          </a:xfrm>
          <a:prstGeom prst="bracketPair">
            <a:avLst>
              <a:gd name="adj" fmla="val 971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7D745B49-4C65-4CCC-BD6F-B016BE3DBA4D}"/>
              </a:ext>
            </a:extLst>
          </p:cNvPr>
          <p:cNvSpPr txBox="1"/>
          <p:nvPr/>
        </p:nvSpPr>
        <p:spPr>
          <a:xfrm>
            <a:off x="723150" y="3497957"/>
            <a:ext cx="5924699" cy="215444"/>
          </a:xfrm>
          <a:prstGeom prst="rect">
            <a:avLst/>
          </a:prstGeom>
          <a:noFill/>
        </p:spPr>
        <p:txBody>
          <a:bodyPr wrap="none" lIns="0" tIns="0" rIns="0" bIns="0" rtlCol="0" anchor="t" anchorCtr="0">
            <a:spAutoFit/>
          </a:bodyPr>
          <a:lstStyle/>
          <a:p>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例　○○がなく、○○の資格保持者による操作が不要であるため、・・・</a:t>
            </a:r>
            <a:endParaRPr kumimoji="1" lang="en-US" altLang="ja-JP" sz="1400" dirty="0">
              <a:solidFill>
                <a:schemeClr val="bg1">
                  <a:lumMod val="50000"/>
                </a:schemeClr>
              </a:solidFill>
              <a:latin typeface="ＭＳ ゴシック" panose="020B0609070205080204" pitchFamily="49" charset="-128"/>
              <a:ea typeface="ＭＳ ゴシック" panose="020B0609070205080204" pitchFamily="49" charset="-128"/>
            </a:endParaRPr>
          </a:p>
        </p:txBody>
      </p:sp>
      <p:sp>
        <p:nvSpPr>
          <p:cNvPr id="15" name="テキスト ボックス 14">
            <a:extLst>
              <a:ext uri="{FF2B5EF4-FFF2-40B4-BE49-F238E27FC236}">
                <a16:creationId xmlns:a16="http://schemas.microsoft.com/office/drawing/2014/main" id="{7D745B49-4C65-4CCC-BD6F-B016BE3DBA4D}"/>
              </a:ext>
            </a:extLst>
          </p:cNvPr>
          <p:cNvSpPr txBox="1"/>
          <p:nvPr/>
        </p:nvSpPr>
        <p:spPr>
          <a:xfrm>
            <a:off x="457605" y="4664985"/>
            <a:ext cx="7181453" cy="246221"/>
          </a:xfrm>
          <a:prstGeom prst="rect">
            <a:avLst/>
          </a:prstGeom>
          <a:noFill/>
        </p:spPr>
        <p:txBody>
          <a:bodyPr wrap="none" lIns="0" tIns="0" rIns="0" bIns="0" rtlCol="0" anchor="t" anchorCtr="0">
            <a:spAutoFit/>
          </a:bodyPr>
          <a:lstStyle/>
          <a:p>
            <a:r>
              <a:rPr kumimoji="1" lang="ja-JP" altLang="en-US" sz="1600" dirty="0" smtClean="0">
                <a:latin typeface="ＭＳ ゴシック" panose="020B0609070205080204" pitchFamily="49" charset="-128"/>
                <a:ea typeface="ＭＳ ゴシック" panose="020B0609070205080204" pitchFamily="49" charset="-128"/>
              </a:rPr>
              <a:t>●上記以外で働き方改革への寄与が期待できる点があれば記載してください</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16" name="大かっこ 15"/>
          <p:cNvSpPr/>
          <p:nvPr/>
        </p:nvSpPr>
        <p:spPr>
          <a:xfrm>
            <a:off x="460781" y="5041968"/>
            <a:ext cx="9027009" cy="1154898"/>
          </a:xfrm>
          <a:prstGeom prst="bracketPair">
            <a:avLst>
              <a:gd name="adj" fmla="val 971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210440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7D745B49-4C65-4CCC-BD6F-B016BE3DBA4D}"/>
              </a:ext>
            </a:extLst>
          </p:cNvPr>
          <p:cNvSpPr txBox="1"/>
          <p:nvPr/>
        </p:nvSpPr>
        <p:spPr>
          <a:xfrm>
            <a:off x="457605" y="798792"/>
            <a:ext cx="2532745" cy="246221"/>
          </a:xfrm>
          <a:prstGeom prst="rect">
            <a:avLst/>
          </a:prstGeom>
          <a:noFill/>
        </p:spPr>
        <p:txBody>
          <a:bodyPr wrap="none" lIns="0" tIns="0" rIns="0" bIns="0" rtlCol="0" anchor="t" anchorCtr="0">
            <a:spAutoFit/>
          </a:bodyPr>
          <a:lstStyle/>
          <a:p>
            <a:r>
              <a:rPr kumimoji="1" lang="ja-JP" altLang="en-US" sz="1600" dirty="0" smtClean="0">
                <a:latin typeface="ＭＳ ゴシック" panose="020B0609070205080204" pitchFamily="49" charset="-128"/>
                <a:ea typeface="ＭＳ ゴシック" panose="020B0609070205080204" pitchFamily="49" charset="-128"/>
              </a:rPr>
              <a:t>●</a:t>
            </a:r>
            <a:r>
              <a:rPr kumimoji="1" lang="en-US" altLang="ja-JP" sz="1600" dirty="0" smtClean="0">
                <a:latin typeface="ＭＳ ゴシック" panose="020B0609070205080204" pitchFamily="49" charset="-128"/>
                <a:ea typeface="ＭＳ ゴシック" panose="020B0609070205080204" pitchFamily="49" charset="-128"/>
              </a:rPr>
              <a:t>CO</a:t>
            </a:r>
            <a:r>
              <a:rPr kumimoji="1" lang="en-US" altLang="ja-JP" sz="1100" dirty="0" smtClean="0">
                <a:latin typeface="ＭＳ ゴシック" panose="020B0609070205080204" pitchFamily="49" charset="-128"/>
                <a:ea typeface="ＭＳ ゴシック" panose="020B0609070205080204" pitchFamily="49" charset="-128"/>
              </a:rPr>
              <a:t>2</a:t>
            </a:r>
            <a:r>
              <a:rPr kumimoji="1" lang="ja-JP" altLang="en-US" sz="1600" dirty="0" smtClean="0">
                <a:latin typeface="ＭＳ ゴシック" panose="020B0609070205080204" pitchFamily="49" charset="-128"/>
                <a:ea typeface="ＭＳ ゴシック" panose="020B0609070205080204" pitchFamily="49" charset="-128"/>
              </a:rPr>
              <a:t>排出量の削減について</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4" name="正方形/長方形 3">
            <a:extLst>
              <a:ext uri="{FF2B5EF4-FFF2-40B4-BE49-F238E27FC236}">
                <a16:creationId xmlns:a16="http://schemas.microsoft.com/office/drawing/2014/main" id="{530C339F-4681-45AA-860D-56EDB4209CED}"/>
              </a:ext>
            </a:extLst>
          </p:cNvPr>
          <p:cNvSpPr/>
          <p:nvPr/>
        </p:nvSpPr>
        <p:spPr>
          <a:xfrm>
            <a:off x="0" y="0"/>
            <a:ext cx="9906000" cy="492443"/>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8">
            <a:extLst>
              <a:ext uri="{FF2B5EF4-FFF2-40B4-BE49-F238E27FC236}">
                <a16:creationId xmlns:a16="http://schemas.microsoft.com/office/drawing/2014/main" id="{47B37408-0EF0-4267-A7BE-ADBC10BC0ED0}"/>
              </a:ext>
            </a:extLst>
          </p:cNvPr>
          <p:cNvSpPr>
            <a:spLocks noGrp="1"/>
          </p:cNvSpPr>
          <p:nvPr>
            <p:ph type="sldNum" sz="quarter" idx="12"/>
          </p:nvPr>
        </p:nvSpPr>
        <p:spPr/>
        <p:txBody>
          <a:bodyPr/>
          <a:lstStyle/>
          <a:p>
            <a:fld id="{1D3BACCE-DF6C-48F0-9C67-ADB3DFD399D6}" type="slidenum">
              <a:rPr kumimoji="1" lang="ja-JP" altLang="en-US" smtClean="0"/>
              <a:t>12</a:t>
            </a:fld>
            <a:endParaRPr kumimoji="1" lang="ja-JP" altLang="en-US" dirty="0"/>
          </a:p>
        </p:txBody>
      </p:sp>
      <p:sp>
        <p:nvSpPr>
          <p:cNvPr id="5" name="テキスト ボックス 4">
            <a:extLst>
              <a:ext uri="{FF2B5EF4-FFF2-40B4-BE49-F238E27FC236}">
                <a16:creationId xmlns:a16="http://schemas.microsoft.com/office/drawing/2014/main" id="{6BE02C33-EF06-4392-842E-BECD6E04908C}"/>
              </a:ext>
            </a:extLst>
          </p:cNvPr>
          <p:cNvSpPr txBox="1"/>
          <p:nvPr/>
        </p:nvSpPr>
        <p:spPr>
          <a:xfrm>
            <a:off x="2490777" y="0"/>
            <a:ext cx="4924425" cy="492443"/>
          </a:xfrm>
          <a:prstGeom prst="rect">
            <a:avLst/>
          </a:prstGeom>
          <a:noFill/>
        </p:spPr>
        <p:txBody>
          <a:bodyPr wrap="none" lIns="0" tIns="0" rIns="0" bIns="0" rtlCol="0" anchor="ctr" anchorCtr="1">
            <a:spAutoFit/>
          </a:bodyPr>
          <a:lstStyle/>
          <a:p>
            <a:pPr algn="ctr"/>
            <a:r>
              <a:rPr kumimoji="1" lang="ja-JP" altLang="en-US" sz="3200" dirty="0" smtClean="0">
                <a:solidFill>
                  <a:schemeClr val="bg1"/>
                </a:solidFill>
                <a:latin typeface="ＭＳ ゴシック" panose="020B0609070205080204" pitchFamily="49" charset="-128"/>
                <a:ea typeface="ＭＳ ゴシック" panose="020B0609070205080204" pitchFamily="49" charset="-128"/>
              </a:rPr>
              <a:t>環境保護への対応について</a:t>
            </a:r>
            <a:endParaRPr kumimoji="1" lang="en-US" altLang="ja-JP" sz="3200" dirty="0">
              <a:solidFill>
                <a:schemeClr val="bg1"/>
              </a:solidFill>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73FB48F2-5E48-490F-A2D6-03ABEB4883F1}"/>
              </a:ext>
            </a:extLst>
          </p:cNvPr>
          <p:cNvSpPr/>
          <p:nvPr/>
        </p:nvSpPr>
        <p:spPr>
          <a:xfrm>
            <a:off x="250879" y="658026"/>
            <a:ext cx="9404242" cy="5695788"/>
          </a:xfrm>
          <a:prstGeom prst="rect">
            <a:avLst/>
          </a:prstGeom>
          <a:noFill/>
          <a:ln w="2540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7D745B49-4C65-4CCC-BD6F-B016BE3DBA4D}"/>
              </a:ext>
            </a:extLst>
          </p:cNvPr>
          <p:cNvSpPr txBox="1"/>
          <p:nvPr/>
        </p:nvSpPr>
        <p:spPr>
          <a:xfrm>
            <a:off x="610005" y="1117965"/>
            <a:ext cx="8842164" cy="215444"/>
          </a:xfrm>
          <a:prstGeom prst="rect">
            <a:avLst/>
          </a:prstGeom>
          <a:noFill/>
        </p:spPr>
        <p:txBody>
          <a:bodyPr wrap="none" lIns="0" tIns="0" rIns="0" bIns="0" rtlCol="0" anchor="t" anchorCtr="0">
            <a:spAutoFit/>
          </a:bodyPr>
          <a:lstStyle/>
          <a:p>
            <a:r>
              <a:rPr kumimoji="1" lang="ja-JP" altLang="en-US" sz="1400" dirty="0">
                <a:latin typeface="ＭＳ ゴシック" panose="020B0609070205080204" pitchFamily="49" charset="-128"/>
                <a:ea typeface="ＭＳ ゴシック" panose="020B0609070205080204" pitchFamily="49" charset="-128"/>
              </a:rPr>
              <a:t>□ 従来</a:t>
            </a:r>
            <a:r>
              <a:rPr kumimoji="1" lang="ja-JP" altLang="en-US" sz="1400" dirty="0" smtClean="0">
                <a:latin typeface="ＭＳ ゴシック" panose="020B0609070205080204" pitchFamily="49" charset="-128"/>
                <a:ea typeface="ＭＳ ゴシック" panose="020B0609070205080204" pitchFamily="49" charset="-128"/>
              </a:rPr>
              <a:t>方法</a:t>
            </a:r>
            <a:r>
              <a:rPr kumimoji="1" lang="ja-JP" altLang="en-US" sz="1400" dirty="0">
                <a:latin typeface="ＭＳ ゴシック" panose="020B0609070205080204" pitchFamily="49" charset="-128"/>
                <a:ea typeface="ＭＳ ゴシック" panose="020B0609070205080204" pitchFamily="49" charset="-128"/>
              </a:rPr>
              <a:t>より</a:t>
            </a:r>
            <a:r>
              <a:rPr kumimoji="1" lang="en-US" altLang="ja-JP" sz="1400" dirty="0" smtClean="0">
                <a:latin typeface="ＭＳ ゴシック" panose="020B0609070205080204" pitchFamily="49" charset="-128"/>
                <a:ea typeface="ＭＳ ゴシック" panose="020B0609070205080204" pitchFamily="49" charset="-128"/>
              </a:rPr>
              <a:t>CO</a:t>
            </a:r>
            <a:r>
              <a:rPr kumimoji="1" lang="en-US" altLang="ja-JP" sz="1050" dirty="0" smtClean="0">
                <a:latin typeface="ＭＳ ゴシック" panose="020B0609070205080204" pitchFamily="49" charset="-128"/>
                <a:ea typeface="ＭＳ ゴシック" panose="020B0609070205080204" pitchFamily="49" charset="-128"/>
              </a:rPr>
              <a:t>2</a:t>
            </a:r>
            <a:r>
              <a:rPr kumimoji="1" lang="ja-JP" altLang="en-US" sz="1400" dirty="0" smtClean="0">
                <a:latin typeface="ＭＳ ゴシック" panose="020B0609070205080204" pitchFamily="49" charset="-128"/>
                <a:ea typeface="ＭＳ ゴシック" panose="020B0609070205080204" pitchFamily="49" charset="-128"/>
              </a:rPr>
              <a:t>排出量の削減が</a:t>
            </a:r>
            <a:r>
              <a:rPr kumimoji="1" lang="ja-JP" altLang="en-US" sz="1400" dirty="0">
                <a:latin typeface="ＭＳ ゴシック" panose="020B0609070205080204" pitchFamily="49" charset="-128"/>
                <a:ea typeface="ＭＳ ゴシック" panose="020B0609070205080204" pitchFamily="49" charset="-128"/>
              </a:rPr>
              <a:t>期待できる　　□ </a:t>
            </a:r>
            <a:r>
              <a:rPr kumimoji="1" lang="en-US" altLang="ja-JP" sz="1400" dirty="0" smtClean="0">
                <a:latin typeface="ＭＳ ゴシック" panose="020B0609070205080204" pitchFamily="49" charset="-128"/>
                <a:ea typeface="ＭＳ ゴシック" panose="020B0609070205080204" pitchFamily="49" charset="-128"/>
              </a:rPr>
              <a:t>CO</a:t>
            </a:r>
            <a:r>
              <a:rPr kumimoji="1" lang="en-US" altLang="ja-JP" sz="1050" dirty="0" smtClean="0">
                <a:latin typeface="ＭＳ ゴシック" panose="020B0609070205080204" pitchFamily="49" charset="-128"/>
                <a:ea typeface="ＭＳ ゴシック" panose="020B0609070205080204" pitchFamily="49" charset="-128"/>
              </a:rPr>
              <a:t>2</a:t>
            </a:r>
            <a:r>
              <a:rPr kumimoji="1" lang="ja-JP" altLang="en-US" sz="1400" dirty="0" smtClean="0">
                <a:latin typeface="ＭＳ ゴシック" panose="020B0609070205080204" pitchFamily="49" charset="-128"/>
                <a:ea typeface="ＭＳ ゴシック" panose="020B0609070205080204" pitchFamily="49" charset="-128"/>
              </a:rPr>
              <a:t>排出量は従来と同等かそれ以上</a:t>
            </a:r>
            <a:r>
              <a:rPr kumimoji="1" lang="ja-JP" altLang="en-US" sz="1400" dirty="0">
                <a:latin typeface="ＭＳ ゴシック" panose="020B0609070205080204" pitchFamily="49" charset="-128"/>
                <a:ea typeface="ＭＳ ゴシック" panose="020B0609070205080204" pitchFamily="49" charset="-128"/>
              </a:rPr>
              <a:t>である　　□ </a:t>
            </a:r>
            <a:r>
              <a:rPr kumimoji="1" lang="ja-JP" altLang="en-US" sz="1400" dirty="0" smtClean="0">
                <a:latin typeface="ＭＳ ゴシック" panose="020B0609070205080204" pitchFamily="49" charset="-128"/>
                <a:ea typeface="ＭＳ ゴシック" panose="020B0609070205080204" pitchFamily="49" charset="-128"/>
              </a:rPr>
              <a:t>不明</a:t>
            </a:r>
            <a:endParaRPr kumimoji="1" lang="en-US" altLang="ja-JP" sz="1400" dirty="0" smtClean="0">
              <a:latin typeface="ＭＳ ゴシック" panose="020B0609070205080204" pitchFamily="49" charset="-128"/>
              <a:ea typeface="ＭＳ ゴシック" panose="020B0609070205080204" pitchFamily="49" charset="-128"/>
            </a:endParaRPr>
          </a:p>
        </p:txBody>
      </p:sp>
      <p:sp>
        <p:nvSpPr>
          <p:cNvPr id="17" name="大かっこ 16"/>
          <p:cNvSpPr/>
          <p:nvPr/>
        </p:nvSpPr>
        <p:spPr>
          <a:xfrm>
            <a:off x="457605" y="1406361"/>
            <a:ext cx="9027009" cy="1070699"/>
          </a:xfrm>
          <a:prstGeom prst="bracketPair">
            <a:avLst>
              <a:gd name="adj" fmla="val 13092"/>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7D745B49-4C65-4CCC-BD6F-B016BE3DBA4D}"/>
              </a:ext>
            </a:extLst>
          </p:cNvPr>
          <p:cNvSpPr txBox="1"/>
          <p:nvPr/>
        </p:nvSpPr>
        <p:spPr>
          <a:xfrm>
            <a:off x="720377" y="1488699"/>
            <a:ext cx="5027017" cy="215444"/>
          </a:xfrm>
          <a:prstGeom prst="rect">
            <a:avLst/>
          </a:prstGeom>
          <a:noFill/>
        </p:spPr>
        <p:txBody>
          <a:bodyPr wrap="none" lIns="0" tIns="0" rIns="0" bIns="0" rtlCol="0" anchor="t" anchorCtr="0">
            <a:spAutoFit/>
          </a:bodyPr>
          <a:lstStyle/>
          <a:p>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例　</a:t>
            </a:r>
            <a:r>
              <a:rPr kumimoji="1" lang="ja-JP" altLang="en-US" sz="1400" dirty="0" smtClean="0">
                <a:solidFill>
                  <a:schemeClr val="bg1">
                    <a:lumMod val="50000"/>
                  </a:schemeClr>
                </a:solidFill>
                <a:latin typeface="ＭＳ ゴシック" panose="020B0609070205080204" pitchFamily="49" charset="-128"/>
                <a:ea typeface="ＭＳ ゴシック" panose="020B0609070205080204" pitchFamily="49" charset="-128"/>
              </a:rPr>
              <a:t>動力源を○○としているため、従来の○○よりも、</a:t>
            </a:r>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a:t>
            </a:r>
            <a:endParaRPr kumimoji="1" lang="en-US" altLang="ja-JP" sz="1400" dirty="0">
              <a:solidFill>
                <a:schemeClr val="bg1">
                  <a:lumMod val="50000"/>
                </a:schemeClr>
              </a:solidFill>
              <a:latin typeface="ＭＳ ゴシック" panose="020B0609070205080204" pitchFamily="49" charset="-128"/>
              <a:ea typeface="ＭＳ ゴシック" panose="020B0609070205080204" pitchFamily="49" charset="-128"/>
            </a:endParaRPr>
          </a:p>
        </p:txBody>
      </p:sp>
      <p:sp>
        <p:nvSpPr>
          <p:cNvPr id="22" name="テキスト ボックス 21">
            <a:extLst>
              <a:ext uri="{FF2B5EF4-FFF2-40B4-BE49-F238E27FC236}">
                <a16:creationId xmlns:a16="http://schemas.microsoft.com/office/drawing/2014/main" id="{7D745B49-4C65-4CCC-BD6F-B016BE3DBA4D}"/>
              </a:ext>
            </a:extLst>
          </p:cNvPr>
          <p:cNvSpPr txBox="1"/>
          <p:nvPr/>
        </p:nvSpPr>
        <p:spPr>
          <a:xfrm>
            <a:off x="457605" y="2530953"/>
            <a:ext cx="4308872" cy="246221"/>
          </a:xfrm>
          <a:prstGeom prst="rect">
            <a:avLst/>
          </a:prstGeom>
          <a:noFill/>
        </p:spPr>
        <p:txBody>
          <a:bodyPr wrap="none" lIns="0" tIns="0" rIns="0" bIns="0" rtlCol="0" anchor="t" anchorCtr="0">
            <a:spAutoFit/>
          </a:bodyPr>
          <a:lstStyle/>
          <a:p>
            <a:r>
              <a:rPr kumimoji="1" lang="ja-JP" altLang="en-US" sz="1600" dirty="0" smtClean="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生態</a:t>
            </a:r>
            <a:r>
              <a:rPr kumimoji="1" lang="ja-JP" altLang="en-US" sz="1600" dirty="0" smtClean="0">
                <a:latin typeface="ＭＳ ゴシック" panose="020B0609070205080204" pitchFamily="49" charset="-128"/>
                <a:ea typeface="ＭＳ ゴシック" panose="020B0609070205080204" pitchFamily="49" charset="-128"/>
              </a:rPr>
              <a:t>系などの自然環境への影響低減について</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23" name="テキスト ボックス 22">
            <a:extLst>
              <a:ext uri="{FF2B5EF4-FFF2-40B4-BE49-F238E27FC236}">
                <a16:creationId xmlns:a16="http://schemas.microsoft.com/office/drawing/2014/main" id="{7D745B49-4C65-4CCC-BD6F-B016BE3DBA4D}"/>
              </a:ext>
            </a:extLst>
          </p:cNvPr>
          <p:cNvSpPr txBox="1"/>
          <p:nvPr/>
        </p:nvSpPr>
        <p:spPr>
          <a:xfrm>
            <a:off x="610005" y="2866752"/>
            <a:ext cx="8797280" cy="215444"/>
          </a:xfrm>
          <a:prstGeom prst="rect">
            <a:avLst/>
          </a:prstGeom>
          <a:noFill/>
        </p:spPr>
        <p:txBody>
          <a:bodyPr wrap="none" lIns="0" tIns="0" rIns="0" bIns="0" rtlCol="0" anchor="t" anchorCtr="0">
            <a:spAutoFit/>
          </a:bodyPr>
          <a:lstStyle/>
          <a:p>
            <a:r>
              <a:rPr kumimoji="1" lang="ja-JP" altLang="en-US" sz="1400" dirty="0">
                <a:latin typeface="ＭＳ ゴシック" panose="020B0609070205080204" pitchFamily="49" charset="-128"/>
                <a:ea typeface="ＭＳ ゴシック" panose="020B0609070205080204" pitchFamily="49" charset="-128"/>
              </a:rPr>
              <a:t>□ </a:t>
            </a:r>
            <a:r>
              <a:rPr kumimoji="1" lang="ja-JP" altLang="en-US" sz="1400" dirty="0" smtClean="0">
                <a:latin typeface="ＭＳ ゴシック" panose="020B0609070205080204" pitchFamily="49" charset="-128"/>
                <a:ea typeface="ＭＳ ゴシック" panose="020B0609070205080204" pitchFamily="49" charset="-128"/>
              </a:rPr>
              <a:t>生態系などの自然環境への影響を</a:t>
            </a:r>
            <a:r>
              <a:rPr kumimoji="1" lang="ja-JP" altLang="en-US" sz="1400" dirty="0">
                <a:latin typeface="ＭＳ ゴシック" panose="020B0609070205080204" pitchFamily="49" charset="-128"/>
                <a:ea typeface="ＭＳ ゴシック" panose="020B0609070205080204" pitchFamily="49" charset="-128"/>
              </a:rPr>
              <a:t>低減できる　　□ </a:t>
            </a:r>
            <a:r>
              <a:rPr kumimoji="1" lang="ja-JP" altLang="en-US" sz="1400" dirty="0" smtClean="0">
                <a:latin typeface="ＭＳ ゴシック" panose="020B0609070205080204" pitchFamily="49" charset="-128"/>
                <a:ea typeface="ＭＳ ゴシック" panose="020B0609070205080204" pitchFamily="49" charset="-128"/>
              </a:rPr>
              <a:t>特に生態系などの自然環境への影響低減にはならない</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19" name="大かっこ 18"/>
          <p:cNvSpPr/>
          <p:nvPr/>
        </p:nvSpPr>
        <p:spPr>
          <a:xfrm>
            <a:off x="460378" y="3166866"/>
            <a:ext cx="9027009" cy="1413448"/>
          </a:xfrm>
          <a:prstGeom prst="bracketPair">
            <a:avLst>
              <a:gd name="adj" fmla="val 971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7D745B49-4C65-4CCC-BD6F-B016BE3DBA4D}"/>
              </a:ext>
            </a:extLst>
          </p:cNvPr>
          <p:cNvSpPr txBox="1"/>
          <p:nvPr/>
        </p:nvSpPr>
        <p:spPr>
          <a:xfrm>
            <a:off x="720377" y="3238828"/>
            <a:ext cx="5745163" cy="215444"/>
          </a:xfrm>
          <a:prstGeom prst="rect">
            <a:avLst/>
          </a:prstGeom>
          <a:noFill/>
        </p:spPr>
        <p:txBody>
          <a:bodyPr wrap="none" lIns="0" tIns="0" rIns="0" bIns="0" rtlCol="0" anchor="t" anchorCtr="0">
            <a:spAutoFit/>
          </a:bodyPr>
          <a:lstStyle/>
          <a:p>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例　</a:t>
            </a:r>
            <a:r>
              <a:rPr kumimoji="1" lang="ja-JP" altLang="en-US" sz="1400" dirty="0" smtClean="0">
                <a:solidFill>
                  <a:schemeClr val="bg1">
                    <a:lumMod val="50000"/>
                  </a:schemeClr>
                </a:solidFill>
                <a:latin typeface="ＭＳ ゴシック" panose="020B0609070205080204" pitchFamily="49" charset="-128"/>
                <a:ea typeface="ＭＳ ゴシック" panose="020B0609070205080204" pitchFamily="49" charset="-128"/>
              </a:rPr>
              <a:t>○○が少なくなることにより、廃棄物の発生量を削減でき、</a:t>
            </a:r>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a:t>
            </a:r>
            <a:r>
              <a:rPr kumimoji="1" lang="ja-JP" altLang="en-US" sz="1400" dirty="0" smtClean="0">
                <a:solidFill>
                  <a:schemeClr val="bg1">
                    <a:lumMod val="50000"/>
                  </a:schemeClr>
                </a:solidFill>
                <a:latin typeface="ＭＳ ゴシック" panose="020B0609070205080204" pitchFamily="49" charset="-128"/>
                <a:ea typeface="ＭＳ ゴシック" panose="020B0609070205080204" pitchFamily="49" charset="-128"/>
              </a:rPr>
              <a:t>・</a:t>
            </a:r>
            <a:endParaRPr kumimoji="1" lang="en-US" altLang="ja-JP" sz="1400" dirty="0" smtClean="0">
              <a:solidFill>
                <a:schemeClr val="bg1">
                  <a:lumMod val="50000"/>
                </a:schemeClr>
              </a:solidFill>
              <a:latin typeface="ＭＳ ゴシック" panose="020B0609070205080204" pitchFamily="49" charset="-128"/>
              <a:ea typeface="ＭＳ ゴシック" panose="020B0609070205080204" pitchFamily="49" charset="-128"/>
            </a:endParaRPr>
          </a:p>
        </p:txBody>
      </p:sp>
      <p:sp>
        <p:nvSpPr>
          <p:cNvPr id="15" name="テキスト ボックス 14">
            <a:extLst>
              <a:ext uri="{FF2B5EF4-FFF2-40B4-BE49-F238E27FC236}">
                <a16:creationId xmlns:a16="http://schemas.microsoft.com/office/drawing/2014/main" id="{7D745B49-4C65-4CCC-BD6F-B016BE3DBA4D}"/>
              </a:ext>
            </a:extLst>
          </p:cNvPr>
          <p:cNvSpPr txBox="1"/>
          <p:nvPr/>
        </p:nvSpPr>
        <p:spPr>
          <a:xfrm>
            <a:off x="457605" y="4664985"/>
            <a:ext cx="7591822" cy="246221"/>
          </a:xfrm>
          <a:prstGeom prst="rect">
            <a:avLst/>
          </a:prstGeom>
          <a:noFill/>
        </p:spPr>
        <p:txBody>
          <a:bodyPr wrap="none" lIns="0" tIns="0" rIns="0" bIns="0" rtlCol="0" anchor="t" anchorCtr="0">
            <a:spAutoFit/>
          </a:bodyPr>
          <a:lstStyle/>
          <a:p>
            <a:r>
              <a:rPr kumimoji="1" lang="ja-JP" altLang="en-US" sz="1600" dirty="0" smtClean="0">
                <a:latin typeface="ＭＳ ゴシック" panose="020B0609070205080204" pitchFamily="49" charset="-128"/>
                <a:ea typeface="ＭＳ ゴシック" panose="020B0609070205080204" pitchFamily="49" charset="-128"/>
              </a:rPr>
              <a:t>●上記以外で環境負荷の低減への寄与が期待できる点があれば記載してください</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16" name="大かっこ 15"/>
          <p:cNvSpPr/>
          <p:nvPr/>
        </p:nvSpPr>
        <p:spPr>
          <a:xfrm>
            <a:off x="460781" y="5041968"/>
            <a:ext cx="9027009" cy="1154898"/>
          </a:xfrm>
          <a:prstGeom prst="bracketPair">
            <a:avLst>
              <a:gd name="adj" fmla="val 971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419038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7D745B49-4C65-4CCC-BD6F-B016BE3DBA4D}"/>
              </a:ext>
            </a:extLst>
          </p:cNvPr>
          <p:cNvSpPr txBox="1"/>
          <p:nvPr/>
        </p:nvSpPr>
        <p:spPr>
          <a:xfrm>
            <a:off x="457605" y="798792"/>
            <a:ext cx="2872581" cy="246221"/>
          </a:xfrm>
          <a:prstGeom prst="rect">
            <a:avLst/>
          </a:prstGeom>
          <a:noFill/>
        </p:spPr>
        <p:txBody>
          <a:bodyPr wrap="none" lIns="0" tIns="0" rIns="0" bIns="0" rtlCol="0" anchor="t" anchorCtr="0">
            <a:spAutoFit/>
          </a:bodyPr>
          <a:lstStyle/>
          <a:p>
            <a:r>
              <a:rPr kumimoji="1" lang="ja-JP" altLang="en-US" sz="1600" dirty="0" smtClean="0">
                <a:latin typeface="ＭＳ ゴシック" panose="020B0609070205080204" pitchFamily="49" charset="-128"/>
                <a:ea typeface="ＭＳ ゴシック" panose="020B0609070205080204" pitchFamily="49" charset="-128"/>
              </a:rPr>
              <a:t>●デジタル技術の活用について</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4" name="正方形/長方形 3">
            <a:extLst>
              <a:ext uri="{FF2B5EF4-FFF2-40B4-BE49-F238E27FC236}">
                <a16:creationId xmlns:a16="http://schemas.microsoft.com/office/drawing/2014/main" id="{530C339F-4681-45AA-860D-56EDB4209CED}"/>
              </a:ext>
            </a:extLst>
          </p:cNvPr>
          <p:cNvSpPr/>
          <p:nvPr/>
        </p:nvSpPr>
        <p:spPr>
          <a:xfrm>
            <a:off x="0" y="0"/>
            <a:ext cx="9906000" cy="492443"/>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8">
            <a:extLst>
              <a:ext uri="{FF2B5EF4-FFF2-40B4-BE49-F238E27FC236}">
                <a16:creationId xmlns:a16="http://schemas.microsoft.com/office/drawing/2014/main" id="{47B37408-0EF0-4267-A7BE-ADBC10BC0ED0}"/>
              </a:ext>
            </a:extLst>
          </p:cNvPr>
          <p:cNvSpPr>
            <a:spLocks noGrp="1"/>
          </p:cNvSpPr>
          <p:nvPr>
            <p:ph type="sldNum" sz="quarter" idx="12"/>
          </p:nvPr>
        </p:nvSpPr>
        <p:spPr/>
        <p:txBody>
          <a:bodyPr/>
          <a:lstStyle/>
          <a:p>
            <a:fld id="{1D3BACCE-DF6C-48F0-9C67-ADB3DFD399D6}" type="slidenum">
              <a:rPr kumimoji="1" lang="ja-JP" altLang="en-US" smtClean="0"/>
              <a:t>13</a:t>
            </a:fld>
            <a:endParaRPr kumimoji="1" lang="ja-JP" altLang="en-US" dirty="0"/>
          </a:p>
        </p:txBody>
      </p:sp>
      <p:sp>
        <p:nvSpPr>
          <p:cNvPr id="5" name="テキスト ボックス 4">
            <a:extLst>
              <a:ext uri="{FF2B5EF4-FFF2-40B4-BE49-F238E27FC236}">
                <a16:creationId xmlns:a16="http://schemas.microsoft.com/office/drawing/2014/main" id="{6BE02C33-EF06-4392-842E-BECD6E04908C}"/>
              </a:ext>
            </a:extLst>
          </p:cNvPr>
          <p:cNvSpPr txBox="1"/>
          <p:nvPr/>
        </p:nvSpPr>
        <p:spPr>
          <a:xfrm>
            <a:off x="2285592" y="0"/>
            <a:ext cx="5334794" cy="492443"/>
          </a:xfrm>
          <a:prstGeom prst="rect">
            <a:avLst/>
          </a:prstGeom>
          <a:noFill/>
        </p:spPr>
        <p:txBody>
          <a:bodyPr wrap="none" lIns="0" tIns="0" rIns="0" bIns="0" rtlCol="0" anchor="ctr" anchorCtr="1">
            <a:spAutoFit/>
          </a:bodyPr>
          <a:lstStyle/>
          <a:p>
            <a:pPr algn="ctr"/>
            <a:r>
              <a:rPr kumimoji="1" lang="ja-JP" altLang="en-US" sz="3200" dirty="0" smtClean="0">
                <a:solidFill>
                  <a:schemeClr val="bg1"/>
                </a:solidFill>
                <a:latin typeface="ＭＳ ゴシック" panose="020B0609070205080204" pitchFamily="49" charset="-128"/>
                <a:ea typeface="ＭＳ ゴシック" panose="020B0609070205080204" pitchFamily="49" charset="-128"/>
              </a:rPr>
              <a:t>インフラ</a:t>
            </a:r>
            <a:r>
              <a:rPr kumimoji="1" lang="en-US" altLang="ja-JP" sz="3200" dirty="0" smtClean="0">
                <a:solidFill>
                  <a:schemeClr val="bg1"/>
                </a:solidFill>
                <a:latin typeface="ＭＳ ゴシック" panose="020B0609070205080204" pitchFamily="49" charset="-128"/>
                <a:ea typeface="ＭＳ ゴシック" panose="020B0609070205080204" pitchFamily="49" charset="-128"/>
              </a:rPr>
              <a:t>DX</a:t>
            </a:r>
            <a:r>
              <a:rPr kumimoji="1" lang="ja-JP" altLang="en-US" sz="3200" dirty="0" err="1" smtClean="0">
                <a:solidFill>
                  <a:schemeClr val="bg1"/>
                </a:solidFill>
                <a:latin typeface="ＭＳ ゴシック" panose="020B0609070205080204" pitchFamily="49" charset="-128"/>
                <a:ea typeface="ＭＳ ゴシック" panose="020B0609070205080204" pitchFamily="49" charset="-128"/>
              </a:rPr>
              <a:t>への</a:t>
            </a:r>
            <a:r>
              <a:rPr kumimoji="1" lang="ja-JP" altLang="en-US" sz="3200" dirty="0" smtClean="0">
                <a:solidFill>
                  <a:schemeClr val="bg1"/>
                </a:solidFill>
                <a:latin typeface="ＭＳ ゴシック" panose="020B0609070205080204" pitchFamily="49" charset="-128"/>
                <a:ea typeface="ＭＳ ゴシック" panose="020B0609070205080204" pitchFamily="49" charset="-128"/>
              </a:rPr>
              <a:t>対応について</a:t>
            </a:r>
            <a:endParaRPr kumimoji="1" lang="en-US" altLang="ja-JP" sz="3200" dirty="0">
              <a:solidFill>
                <a:schemeClr val="bg1"/>
              </a:solidFill>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73FB48F2-5E48-490F-A2D6-03ABEB4883F1}"/>
              </a:ext>
            </a:extLst>
          </p:cNvPr>
          <p:cNvSpPr/>
          <p:nvPr/>
        </p:nvSpPr>
        <p:spPr>
          <a:xfrm>
            <a:off x="250879" y="658026"/>
            <a:ext cx="9404242" cy="5695788"/>
          </a:xfrm>
          <a:prstGeom prst="rect">
            <a:avLst/>
          </a:prstGeom>
          <a:noFill/>
          <a:ln w="2540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7D745B49-4C65-4CCC-BD6F-B016BE3DBA4D}"/>
              </a:ext>
            </a:extLst>
          </p:cNvPr>
          <p:cNvSpPr txBox="1"/>
          <p:nvPr/>
        </p:nvSpPr>
        <p:spPr>
          <a:xfrm>
            <a:off x="610005" y="1117965"/>
            <a:ext cx="7360989" cy="215444"/>
          </a:xfrm>
          <a:prstGeom prst="rect">
            <a:avLst/>
          </a:prstGeom>
          <a:noFill/>
        </p:spPr>
        <p:txBody>
          <a:bodyPr wrap="none" lIns="0" tIns="0" rIns="0" bIns="0" rtlCol="0" anchor="t" anchorCtr="0">
            <a:spAutoFit/>
          </a:bodyPr>
          <a:lstStyle/>
          <a:p>
            <a:r>
              <a:rPr kumimoji="1" lang="ja-JP" altLang="en-US" sz="1400" dirty="0">
                <a:latin typeface="ＭＳ ゴシック" panose="020B0609070205080204" pitchFamily="49" charset="-128"/>
                <a:ea typeface="ＭＳ ゴシック" panose="020B0609070205080204" pitchFamily="49" charset="-128"/>
              </a:rPr>
              <a:t>□ </a:t>
            </a:r>
            <a:r>
              <a:rPr kumimoji="1" lang="ja-JP" altLang="en-US" sz="1400" dirty="0" smtClean="0">
                <a:latin typeface="ＭＳ ゴシック" panose="020B0609070205080204" pitchFamily="49" charset="-128"/>
                <a:ea typeface="ＭＳ ゴシック" panose="020B0609070205080204" pitchFamily="49" charset="-128"/>
              </a:rPr>
              <a:t>デジタル技術を活用し効率化を実現している</a:t>
            </a:r>
            <a:r>
              <a:rPr kumimoji="1" lang="ja-JP" altLang="en-US" sz="1400" dirty="0">
                <a:latin typeface="ＭＳ ゴシック" panose="020B0609070205080204" pitchFamily="49" charset="-128"/>
                <a:ea typeface="ＭＳ ゴシック" panose="020B0609070205080204" pitchFamily="49" charset="-128"/>
              </a:rPr>
              <a:t>　　□ </a:t>
            </a:r>
            <a:r>
              <a:rPr kumimoji="1" lang="ja-JP" altLang="en-US" sz="1400" dirty="0" smtClean="0">
                <a:latin typeface="ＭＳ ゴシック" panose="020B0609070205080204" pitchFamily="49" charset="-128"/>
                <a:ea typeface="ＭＳ ゴシック" panose="020B0609070205080204" pitchFamily="49" charset="-128"/>
              </a:rPr>
              <a:t>特にデジタル技術は活用していない</a:t>
            </a:r>
            <a:endParaRPr kumimoji="1" lang="en-US" altLang="ja-JP" sz="1400" dirty="0" smtClean="0">
              <a:latin typeface="ＭＳ ゴシック" panose="020B0609070205080204" pitchFamily="49" charset="-128"/>
              <a:ea typeface="ＭＳ ゴシック" panose="020B0609070205080204" pitchFamily="49" charset="-128"/>
            </a:endParaRPr>
          </a:p>
        </p:txBody>
      </p:sp>
      <p:sp>
        <p:nvSpPr>
          <p:cNvPr id="17" name="大かっこ 16"/>
          <p:cNvSpPr/>
          <p:nvPr/>
        </p:nvSpPr>
        <p:spPr>
          <a:xfrm>
            <a:off x="457605" y="1406361"/>
            <a:ext cx="9027009" cy="2557929"/>
          </a:xfrm>
          <a:prstGeom prst="bracketPair">
            <a:avLst>
              <a:gd name="adj" fmla="val 5479"/>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7D745B49-4C65-4CCC-BD6F-B016BE3DBA4D}"/>
              </a:ext>
            </a:extLst>
          </p:cNvPr>
          <p:cNvSpPr txBox="1"/>
          <p:nvPr/>
        </p:nvSpPr>
        <p:spPr>
          <a:xfrm>
            <a:off x="720377" y="1530264"/>
            <a:ext cx="4847481" cy="215444"/>
          </a:xfrm>
          <a:prstGeom prst="rect">
            <a:avLst/>
          </a:prstGeom>
          <a:noFill/>
        </p:spPr>
        <p:txBody>
          <a:bodyPr wrap="none" lIns="0" tIns="0" rIns="0" bIns="0" rtlCol="0" anchor="t" anchorCtr="0">
            <a:spAutoFit/>
          </a:bodyPr>
          <a:lstStyle/>
          <a:p>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例　</a:t>
            </a:r>
            <a:r>
              <a:rPr kumimoji="1" lang="ja-JP" altLang="en-US" sz="1400" dirty="0" smtClean="0">
                <a:solidFill>
                  <a:schemeClr val="bg1">
                    <a:lumMod val="50000"/>
                  </a:schemeClr>
                </a:solidFill>
                <a:latin typeface="ＭＳ ゴシック" panose="020B0609070205080204" pitchFamily="49" charset="-128"/>
                <a:ea typeface="ＭＳ ゴシック" panose="020B0609070205080204" pitchFamily="49" charset="-128"/>
              </a:rPr>
              <a:t>○○を自動化できるシステムを搭載しており、・</a:t>
            </a:r>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a:t>
            </a:r>
            <a:endParaRPr kumimoji="1" lang="en-US" altLang="ja-JP" sz="1400" dirty="0">
              <a:solidFill>
                <a:schemeClr val="bg1">
                  <a:lumMod val="50000"/>
                </a:schemeClr>
              </a:solidFill>
              <a:latin typeface="ＭＳ ゴシック" panose="020B0609070205080204" pitchFamily="49" charset="-128"/>
              <a:ea typeface="ＭＳ ゴシック" panose="020B0609070205080204" pitchFamily="49" charset="-128"/>
            </a:endParaRPr>
          </a:p>
        </p:txBody>
      </p:sp>
      <p:sp>
        <p:nvSpPr>
          <p:cNvPr id="15" name="テキスト ボックス 14">
            <a:extLst>
              <a:ext uri="{FF2B5EF4-FFF2-40B4-BE49-F238E27FC236}">
                <a16:creationId xmlns:a16="http://schemas.microsoft.com/office/drawing/2014/main" id="{7D745B49-4C65-4CCC-BD6F-B016BE3DBA4D}"/>
              </a:ext>
            </a:extLst>
          </p:cNvPr>
          <p:cNvSpPr txBox="1"/>
          <p:nvPr/>
        </p:nvSpPr>
        <p:spPr>
          <a:xfrm>
            <a:off x="457605" y="4089249"/>
            <a:ext cx="6976269" cy="246221"/>
          </a:xfrm>
          <a:prstGeom prst="rect">
            <a:avLst/>
          </a:prstGeom>
          <a:noFill/>
        </p:spPr>
        <p:txBody>
          <a:bodyPr wrap="none" lIns="0" tIns="0" rIns="0" bIns="0" rtlCol="0" anchor="t" anchorCtr="0">
            <a:spAutoFit/>
          </a:bodyPr>
          <a:lstStyle/>
          <a:p>
            <a:r>
              <a:rPr kumimoji="1" lang="ja-JP" altLang="en-US" sz="1600" dirty="0" smtClean="0">
                <a:latin typeface="ＭＳ ゴシック" panose="020B0609070205080204" pitchFamily="49" charset="-128"/>
                <a:ea typeface="ＭＳ ゴシック" panose="020B0609070205080204" pitchFamily="49" charset="-128"/>
              </a:rPr>
              <a:t>●上記以外でインフラ</a:t>
            </a:r>
            <a:r>
              <a:rPr kumimoji="1" lang="en-US" altLang="ja-JP" sz="1600" dirty="0" smtClean="0">
                <a:latin typeface="ＭＳ ゴシック" panose="020B0609070205080204" pitchFamily="49" charset="-128"/>
                <a:ea typeface="ＭＳ ゴシック" panose="020B0609070205080204" pitchFamily="49" charset="-128"/>
              </a:rPr>
              <a:t>DX</a:t>
            </a:r>
            <a:r>
              <a:rPr kumimoji="1" lang="ja-JP" altLang="en-US" sz="1600" dirty="0" err="1" smtClean="0">
                <a:latin typeface="ＭＳ ゴシック" panose="020B0609070205080204" pitchFamily="49" charset="-128"/>
                <a:ea typeface="ＭＳ ゴシック" panose="020B0609070205080204" pitchFamily="49" charset="-128"/>
              </a:rPr>
              <a:t>への</a:t>
            </a:r>
            <a:r>
              <a:rPr kumimoji="1" lang="ja-JP" altLang="en-US" sz="1600" dirty="0" smtClean="0">
                <a:latin typeface="ＭＳ ゴシック" panose="020B0609070205080204" pitchFamily="49" charset="-128"/>
                <a:ea typeface="ＭＳ ゴシック" panose="020B0609070205080204" pitchFamily="49" charset="-128"/>
              </a:rPr>
              <a:t>寄与が期待できる点があれば記載してください</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16" name="大かっこ 15"/>
          <p:cNvSpPr/>
          <p:nvPr/>
        </p:nvSpPr>
        <p:spPr>
          <a:xfrm>
            <a:off x="460781" y="4466232"/>
            <a:ext cx="9027009" cy="1756768"/>
          </a:xfrm>
          <a:prstGeom prst="bracketPair">
            <a:avLst>
              <a:gd name="adj" fmla="val 8264"/>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4062930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530C339F-4681-45AA-860D-56EDB4209CED}"/>
              </a:ext>
            </a:extLst>
          </p:cNvPr>
          <p:cNvSpPr/>
          <p:nvPr/>
        </p:nvSpPr>
        <p:spPr>
          <a:xfrm>
            <a:off x="0" y="0"/>
            <a:ext cx="9906000" cy="492443"/>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8">
            <a:extLst>
              <a:ext uri="{FF2B5EF4-FFF2-40B4-BE49-F238E27FC236}">
                <a16:creationId xmlns:a16="http://schemas.microsoft.com/office/drawing/2014/main" id="{47B37408-0EF0-4267-A7BE-ADBC10BC0ED0}"/>
              </a:ext>
            </a:extLst>
          </p:cNvPr>
          <p:cNvSpPr>
            <a:spLocks noGrp="1"/>
          </p:cNvSpPr>
          <p:nvPr>
            <p:ph type="sldNum" sz="quarter" idx="12"/>
          </p:nvPr>
        </p:nvSpPr>
        <p:spPr/>
        <p:txBody>
          <a:bodyPr/>
          <a:lstStyle/>
          <a:p>
            <a:fld id="{1D3BACCE-DF6C-48F0-9C67-ADB3DFD399D6}" type="slidenum">
              <a:rPr kumimoji="1" lang="ja-JP" altLang="en-US" smtClean="0"/>
              <a:t>14</a:t>
            </a:fld>
            <a:endParaRPr kumimoji="1" lang="ja-JP" altLang="en-US" dirty="0"/>
          </a:p>
        </p:txBody>
      </p:sp>
      <p:sp>
        <p:nvSpPr>
          <p:cNvPr id="5" name="テキスト ボックス 4">
            <a:extLst>
              <a:ext uri="{FF2B5EF4-FFF2-40B4-BE49-F238E27FC236}">
                <a16:creationId xmlns:a16="http://schemas.microsoft.com/office/drawing/2014/main" id="{6BE02C33-EF06-4392-842E-BECD6E04908C}"/>
              </a:ext>
            </a:extLst>
          </p:cNvPr>
          <p:cNvSpPr txBox="1"/>
          <p:nvPr/>
        </p:nvSpPr>
        <p:spPr>
          <a:xfrm>
            <a:off x="4337446" y="0"/>
            <a:ext cx="1231107" cy="492443"/>
          </a:xfrm>
          <a:prstGeom prst="rect">
            <a:avLst/>
          </a:prstGeom>
          <a:noFill/>
        </p:spPr>
        <p:txBody>
          <a:bodyPr wrap="none" lIns="0" tIns="0" rIns="0" bIns="0" rtlCol="0" anchor="ctr" anchorCtr="1">
            <a:spAutoFit/>
          </a:bodyPr>
          <a:lstStyle/>
          <a:p>
            <a:pPr algn="ctr"/>
            <a:r>
              <a:rPr kumimoji="1" lang="ja-JP" altLang="en-US" sz="3200" dirty="0">
                <a:solidFill>
                  <a:schemeClr val="bg1"/>
                </a:solidFill>
                <a:latin typeface="ＭＳ ゴシック" panose="020B0609070205080204" pitchFamily="49" charset="-128"/>
                <a:ea typeface="ＭＳ ゴシック" panose="020B0609070205080204" pitchFamily="49" charset="-128"/>
              </a:rPr>
              <a:t>その他</a:t>
            </a:r>
          </a:p>
        </p:txBody>
      </p:sp>
      <p:sp>
        <p:nvSpPr>
          <p:cNvPr id="2" name="正方形/長方形 1">
            <a:extLst>
              <a:ext uri="{FF2B5EF4-FFF2-40B4-BE49-F238E27FC236}">
                <a16:creationId xmlns:a16="http://schemas.microsoft.com/office/drawing/2014/main" id="{73FB48F2-5E48-490F-A2D6-03ABEB4883F1}"/>
              </a:ext>
            </a:extLst>
          </p:cNvPr>
          <p:cNvSpPr/>
          <p:nvPr/>
        </p:nvSpPr>
        <p:spPr>
          <a:xfrm>
            <a:off x="250879" y="658026"/>
            <a:ext cx="9404242" cy="5695788"/>
          </a:xfrm>
          <a:prstGeom prst="rect">
            <a:avLst/>
          </a:prstGeom>
          <a:noFill/>
          <a:ln w="2540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7D745B49-4C65-4CCC-BD6F-B016BE3DBA4D}"/>
              </a:ext>
            </a:extLst>
          </p:cNvPr>
          <p:cNvSpPr txBox="1"/>
          <p:nvPr/>
        </p:nvSpPr>
        <p:spPr>
          <a:xfrm>
            <a:off x="457605" y="798792"/>
            <a:ext cx="6565900" cy="246221"/>
          </a:xfrm>
          <a:prstGeom prst="rect">
            <a:avLst/>
          </a:prstGeom>
          <a:noFill/>
        </p:spPr>
        <p:txBody>
          <a:bodyPr wrap="none" lIns="0" tIns="0" rIns="0" bIns="0" rtlCol="0" anchor="t" anchorCtr="0">
            <a:spAutoFit/>
          </a:bodyPr>
          <a:lstStyle/>
          <a:p>
            <a:r>
              <a:rPr kumimoji="1" lang="ja-JP" altLang="en-US" sz="1600" dirty="0">
                <a:latin typeface="ＭＳ ゴシック" panose="020B0609070205080204" pitchFamily="49" charset="-128"/>
                <a:ea typeface="ＭＳ ゴシック" panose="020B0609070205080204" pitchFamily="49" charset="-128"/>
              </a:rPr>
              <a:t>●その他、提案の特徴</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アピールポイント</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があれば記載してください。</a:t>
            </a:r>
          </a:p>
        </p:txBody>
      </p:sp>
      <p:sp>
        <p:nvSpPr>
          <p:cNvPr id="10" name="テキスト ボックス 9">
            <a:extLst>
              <a:ext uri="{FF2B5EF4-FFF2-40B4-BE49-F238E27FC236}">
                <a16:creationId xmlns:a16="http://schemas.microsoft.com/office/drawing/2014/main" id="{7D745B49-4C65-4CCC-BD6F-B016BE3DBA4D}"/>
              </a:ext>
            </a:extLst>
          </p:cNvPr>
          <p:cNvSpPr txBox="1"/>
          <p:nvPr/>
        </p:nvSpPr>
        <p:spPr>
          <a:xfrm>
            <a:off x="457605" y="3708763"/>
            <a:ext cx="4514056" cy="246221"/>
          </a:xfrm>
          <a:prstGeom prst="rect">
            <a:avLst/>
          </a:prstGeom>
          <a:noFill/>
        </p:spPr>
        <p:txBody>
          <a:bodyPr wrap="none" lIns="0" tIns="0" rIns="0" bIns="0" rtlCol="0" anchor="t" anchorCtr="0">
            <a:spAutoFit/>
          </a:bodyPr>
          <a:lstStyle/>
          <a:p>
            <a:r>
              <a:rPr kumimoji="1" lang="ja-JP" altLang="en-US" sz="1600" dirty="0">
                <a:latin typeface="ＭＳ ゴシック" panose="020B0609070205080204" pitchFamily="49" charset="-128"/>
                <a:ea typeface="ＭＳ ゴシック" panose="020B0609070205080204" pitchFamily="49" charset="-128"/>
              </a:rPr>
              <a:t>●その他、必要情報があれば記載してください。</a:t>
            </a:r>
          </a:p>
        </p:txBody>
      </p:sp>
      <p:sp>
        <p:nvSpPr>
          <p:cNvPr id="11" name="大かっこ 10"/>
          <p:cNvSpPr/>
          <p:nvPr/>
        </p:nvSpPr>
        <p:spPr>
          <a:xfrm>
            <a:off x="457605" y="1155470"/>
            <a:ext cx="9027009" cy="2485505"/>
          </a:xfrm>
          <a:prstGeom prst="bracketPair">
            <a:avLst>
              <a:gd name="adj" fmla="val 3849"/>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大かっこ 11"/>
          <p:cNvSpPr/>
          <p:nvPr/>
        </p:nvSpPr>
        <p:spPr>
          <a:xfrm>
            <a:off x="457605" y="4077819"/>
            <a:ext cx="9027009" cy="2189978"/>
          </a:xfrm>
          <a:prstGeom prst="bracketPair">
            <a:avLst>
              <a:gd name="adj" fmla="val 3849"/>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429757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530C339F-4681-45AA-860D-56EDB4209CED}"/>
              </a:ext>
            </a:extLst>
          </p:cNvPr>
          <p:cNvSpPr/>
          <p:nvPr/>
        </p:nvSpPr>
        <p:spPr>
          <a:xfrm>
            <a:off x="0" y="0"/>
            <a:ext cx="9906000" cy="492443"/>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7D745B49-4C65-4CCC-BD6F-B016BE3DBA4D}"/>
              </a:ext>
            </a:extLst>
          </p:cNvPr>
          <p:cNvSpPr txBox="1"/>
          <p:nvPr/>
        </p:nvSpPr>
        <p:spPr>
          <a:xfrm>
            <a:off x="457605" y="804252"/>
            <a:ext cx="1641475" cy="1785104"/>
          </a:xfrm>
          <a:prstGeom prst="rect">
            <a:avLst/>
          </a:prstGeom>
          <a:noFill/>
        </p:spPr>
        <p:txBody>
          <a:bodyPr wrap="none" lIns="0" tIns="0" rIns="0" bIns="0" rtlCol="0" anchor="t" anchorCtr="0">
            <a:spAutoFit/>
          </a:bodyPr>
          <a:lstStyle/>
          <a:p>
            <a:r>
              <a:rPr kumimoji="1" lang="en-US" altLang="zh-TW" sz="1600" dirty="0">
                <a:latin typeface="ＭＳ ゴシック" panose="020B0609070205080204" pitchFamily="49" charset="-128"/>
                <a:ea typeface="ＭＳ ゴシック" panose="020B0609070205080204" pitchFamily="49" charset="-128"/>
              </a:rPr>
              <a:t>【</a:t>
            </a:r>
            <a:r>
              <a:rPr kumimoji="1" lang="zh-TW" altLang="en-US" sz="1600" dirty="0">
                <a:latin typeface="ＭＳ ゴシック" panose="020B0609070205080204" pitchFamily="49" charset="-128"/>
                <a:ea typeface="ＭＳ ゴシック" panose="020B0609070205080204" pitchFamily="49" charset="-128"/>
              </a:rPr>
              <a:t>会社名</a:t>
            </a:r>
            <a:r>
              <a:rPr kumimoji="1" lang="en-US" altLang="zh-TW" sz="1600" dirty="0" smtClean="0">
                <a:latin typeface="ＭＳ ゴシック" panose="020B0609070205080204" pitchFamily="49" charset="-128"/>
                <a:ea typeface="ＭＳ ゴシック" panose="020B0609070205080204" pitchFamily="49" charset="-128"/>
              </a:rPr>
              <a:t>】</a:t>
            </a:r>
          </a:p>
          <a:p>
            <a:endParaRPr kumimoji="1" lang="en-US" altLang="zh-TW" sz="400" dirty="0">
              <a:latin typeface="ＭＳ ゴシック" panose="020B0609070205080204" pitchFamily="49" charset="-128"/>
              <a:ea typeface="ＭＳ ゴシック" panose="020B0609070205080204" pitchFamily="49" charset="-128"/>
            </a:endParaRPr>
          </a:p>
          <a:p>
            <a:r>
              <a:rPr kumimoji="1" lang="en-US" altLang="zh-TW" sz="1600" dirty="0">
                <a:latin typeface="ＭＳ ゴシック" panose="020B0609070205080204" pitchFamily="49" charset="-128"/>
                <a:ea typeface="ＭＳ ゴシック" panose="020B0609070205080204" pitchFamily="49" charset="-128"/>
              </a:rPr>
              <a:t>【</a:t>
            </a:r>
            <a:r>
              <a:rPr kumimoji="1" lang="zh-TW" altLang="en-US" sz="1600" dirty="0">
                <a:latin typeface="ＭＳ ゴシック" panose="020B0609070205080204" pitchFamily="49" charset="-128"/>
                <a:ea typeface="ＭＳ ゴシック" panose="020B0609070205080204" pitchFamily="49" charset="-128"/>
              </a:rPr>
              <a:t>代表者</a:t>
            </a:r>
            <a:r>
              <a:rPr kumimoji="1" lang="zh-TW" altLang="en-US" sz="1600" dirty="0" smtClean="0">
                <a:latin typeface="ＭＳ ゴシック" panose="020B0609070205080204" pitchFamily="49" charset="-128"/>
                <a:ea typeface="ＭＳ ゴシック" panose="020B0609070205080204" pitchFamily="49" charset="-128"/>
              </a:rPr>
              <a:t>氏名</a:t>
            </a:r>
            <a:r>
              <a:rPr kumimoji="1" lang="en-US" altLang="zh-TW" sz="1600" dirty="0" smtClean="0">
                <a:latin typeface="ＭＳ ゴシック" panose="020B0609070205080204" pitchFamily="49" charset="-128"/>
                <a:ea typeface="ＭＳ ゴシック" panose="020B0609070205080204" pitchFamily="49" charset="-128"/>
              </a:rPr>
              <a:t>】</a:t>
            </a:r>
            <a:endParaRPr kumimoji="1" lang="en-US" altLang="zh-TW" sz="400" dirty="0">
              <a:latin typeface="ＭＳ ゴシック" panose="020B0609070205080204" pitchFamily="49" charset="-128"/>
              <a:ea typeface="ＭＳ ゴシック" panose="020B0609070205080204" pitchFamily="49" charset="-128"/>
            </a:endParaRPr>
          </a:p>
          <a:p>
            <a:endParaRPr kumimoji="1" lang="en-US" altLang="zh-TW" sz="400" dirty="0">
              <a:latin typeface="ＭＳ ゴシック" panose="020B0609070205080204" pitchFamily="49" charset="-128"/>
              <a:ea typeface="ＭＳ ゴシック" panose="020B0609070205080204" pitchFamily="49" charset="-128"/>
            </a:endParaRPr>
          </a:p>
          <a:p>
            <a:r>
              <a:rPr kumimoji="1" lang="en-US" altLang="zh-TW" sz="1600" dirty="0">
                <a:latin typeface="ＭＳ ゴシック" panose="020B0609070205080204" pitchFamily="49" charset="-128"/>
                <a:ea typeface="ＭＳ ゴシック" panose="020B0609070205080204" pitchFamily="49" charset="-128"/>
              </a:rPr>
              <a:t>【</a:t>
            </a:r>
            <a:r>
              <a:rPr kumimoji="1" lang="zh-TW" altLang="en-US" sz="1600" dirty="0">
                <a:latin typeface="ＭＳ ゴシック" panose="020B0609070205080204" pitchFamily="49" charset="-128"/>
                <a:ea typeface="ＭＳ ゴシック" panose="020B0609070205080204" pitchFamily="49" charset="-128"/>
              </a:rPr>
              <a:t>住所</a:t>
            </a:r>
            <a:r>
              <a:rPr kumimoji="1" lang="en-US" altLang="zh-TW" sz="1600" dirty="0" smtClean="0">
                <a:latin typeface="ＭＳ ゴシック" panose="020B0609070205080204" pitchFamily="49" charset="-128"/>
                <a:ea typeface="ＭＳ ゴシック" panose="020B0609070205080204" pitchFamily="49" charset="-128"/>
              </a:rPr>
              <a:t>】</a:t>
            </a:r>
          </a:p>
          <a:p>
            <a:endParaRPr kumimoji="1" lang="en-US" altLang="zh-TW" sz="400" dirty="0">
              <a:latin typeface="ＭＳ ゴシック" panose="020B0609070205080204" pitchFamily="49" charset="-128"/>
              <a:ea typeface="ＭＳ ゴシック" panose="020B0609070205080204" pitchFamily="49" charset="-128"/>
            </a:endParaRPr>
          </a:p>
          <a:p>
            <a:r>
              <a:rPr kumimoji="1" lang="en-US" altLang="zh-TW" sz="1600" dirty="0">
                <a:latin typeface="ＭＳ ゴシック" panose="020B0609070205080204" pitchFamily="49" charset="-128"/>
                <a:ea typeface="ＭＳ ゴシック" panose="020B0609070205080204" pitchFamily="49" charset="-128"/>
              </a:rPr>
              <a:t>【</a:t>
            </a:r>
            <a:r>
              <a:rPr kumimoji="1" lang="zh-TW" altLang="en-US" sz="1600" dirty="0">
                <a:latin typeface="ＭＳ ゴシック" panose="020B0609070205080204" pitchFamily="49" charset="-128"/>
                <a:ea typeface="ＭＳ ゴシック" panose="020B0609070205080204" pitchFamily="49" charset="-128"/>
              </a:rPr>
              <a:t>資本金</a:t>
            </a:r>
            <a:r>
              <a:rPr kumimoji="1" lang="en-US" altLang="zh-TW" sz="1600" dirty="0" smtClean="0">
                <a:latin typeface="ＭＳ ゴシック" panose="020B0609070205080204" pitchFamily="49" charset="-128"/>
                <a:ea typeface="ＭＳ ゴシック" panose="020B0609070205080204" pitchFamily="49" charset="-128"/>
              </a:rPr>
              <a:t>】</a:t>
            </a:r>
          </a:p>
          <a:p>
            <a:endParaRPr kumimoji="1" lang="en-US" altLang="zh-TW" sz="400" dirty="0" smtClean="0">
              <a:latin typeface="ＭＳ ゴシック" panose="020B0609070205080204" pitchFamily="49" charset="-128"/>
              <a:ea typeface="ＭＳ ゴシック" panose="020B0609070205080204" pitchFamily="49" charset="-128"/>
            </a:endParaRPr>
          </a:p>
          <a:p>
            <a:r>
              <a:rPr kumimoji="1" lang="en-US" altLang="zh-TW" sz="1600" dirty="0" smtClean="0">
                <a:latin typeface="ＭＳ ゴシック" panose="020B0609070205080204" pitchFamily="49" charset="-128"/>
                <a:ea typeface="ＭＳ ゴシック" panose="020B0609070205080204" pitchFamily="49" charset="-128"/>
              </a:rPr>
              <a:t>【</a:t>
            </a:r>
            <a:r>
              <a:rPr kumimoji="1" lang="zh-TW" altLang="en-US" sz="1600" dirty="0">
                <a:latin typeface="ＭＳ ゴシック" panose="020B0609070205080204" pitchFamily="49" charset="-128"/>
                <a:ea typeface="ＭＳ ゴシック" panose="020B0609070205080204" pitchFamily="49" charset="-128"/>
              </a:rPr>
              <a:t>従業員数</a:t>
            </a:r>
            <a:r>
              <a:rPr kumimoji="1" lang="en-US" altLang="zh-TW" sz="1600" dirty="0" smtClean="0">
                <a:latin typeface="ＭＳ ゴシック" panose="020B0609070205080204" pitchFamily="49" charset="-128"/>
                <a:ea typeface="ＭＳ ゴシック" panose="020B0609070205080204" pitchFamily="49" charset="-128"/>
              </a:rPr>
              <a:t>】</a:t>
            </a:r>
          </a:p>
          <a:p>
            <a:endParaRPr kumimoji="1" lang="en-US" altLang="zh-TW" sz="400" dirty="0">
              <a:latin typeface="ＭＳ ゴシック" panose="020B0609070205080204" pitchFamily="49" charset="-128"/>
              <a:ea typeface="ＭＳ ゴシック" panose="020B0609070205080204" pitchFamily="49" charset="-128"/>
            </a:endParaRPr>
          </a:p>
          <a:p>
            <a:r>
              <a:rPr kumimoji="1" lang="en-US" altLang="zh-TW" sz="1600" dirty="0">
                <a:latin typeface="ＭＳ ゴシック" panose="020B0609070205080204" pitchFamily="49" charset="-128"/>
                <a:ea typeface="ＭＳ ゴシック" panose="020B0609070205080204" pitchFamily="49" charset="-128"/>
              </a:rPr>
              <a:t>【</a:t>
            </a:r>
            <a:r>
              <a:rPr kumimoji="1" lang="zh-TW" altLang="en-US" sz="1600" dirty="0">
                <a:latin typeface="ＭＳ ゴシック" panose="020B0609070205080204" pitchFamily="49" charset="-128"/>
                <a:ea typeface="ＭＳ ゴシック" panose="020B0609070205080204" pitchFamily="49" charset="-128"/>
              </a:rPr>
              <a:t>年商（任意）</a:t>
            </a:r>
            <a:r>
              <a:rPr kumimoji="1" lang="en-US" altLang="zh-TW" sz="1600" dirty="0">
                <a:latin typeface="ＭＳ ゴシック" panose="020B0609070205080204" pitchFamily="49" charset="-128"/>
                <a:ea typeface="ＭＳ ゴシック" panose="020B0609070205080204" pitchFamily="49" charset="-128"/>
              </a:rPr>
              <a:t>】</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9" name="スライド番号プレースホルダー 8">
            <a:extLst>
              <a:ext uri="{FF2B5EF4-FFF2-40B4-BE49-F238E27FC236}">
                <a16:creationId xmlns:a16="http://schemas.microsoft.com/office/drawing/2014/main" id="{47B37408-0EF0-4267-A7BE-ADBC10BC0ED0}"/>
              </a:ext>
            </a:extLst>
          </p:cNvPr>
          <p:cNvSpPr>
            <a:spLocks noGrp="1"/>
          </p:cNvSpPr>
          <p:nvPr>
            <p:ph type="sldNum" sz="quarter" idx="12"/>
          </p:nvPr>
        </p:nvSpPr>
        <p:spPr/>
        <p:txBody>
          <a:bodyPr/>
          <a:lstStyle/>
          <a:p>
            <a:fld id="{1D3BACCE-DF6C-48F0-9C67-ADB3DFD399D6}" type="slidenum">
              <a:rPr kumimoji="1" lang="ja-JP" altLang="en-US" smtClean="0"/>
              <a:t>15</a:t>
            </a:fld>
            <a:endParaRPr kumimoji="1" lang="ja-JP" altLang="en-US" dirty="0"/>
          </a:p>
        </p:txBody>
      </p:sp>
      <p:sp>
        <p:nvSpPr>
          <p:cNvPr id="5" name="テキスト ボックス 4">
            <a:extLst>
              <a:ext uri="{FF2B5EF4-FFF2-40B4-BE49-F238E27FC236}">
                <a16:creationId xmlns:a16="http://schemas.microsoft.com/office/drawing/2014/main" id="{6BE02C33-EF06-4392-842E-BECD6E04908C}"/>
              </a:ext>
            </a:extLst>
          </p:cNvPr>
          <p:cNvSpPr txBox="1"/>
          <p:nvPr/>
        </p:nvSpPr>
        <p:spPr>
          <a:xfrm>
            <a:off x="4132262" y="0"/>
            <a:ext cx="1641475" cy="492443"/>
          </a:xfrm>
          <a:prstGeom prst="rect">
            <a:avLst/>
          </a:prstGeom>
          <a:noFill/>
        </p:spPr>
        <p:txBody>
          <a:bodyPr wrap="none" lIns="0" tIns="0" rIns="0" bIns="0" rtlCol="0" anchor="ctr" anchorCtr="1">
            <a:spAutoFit/>
          </a:bodyPr>
          <a:lstStyle/>
          <a:p>
            <a:pPr algn="ctr"/>
            <a:r>
              <a:rPr kumimoji="1" lang="ja-JP" altLang="en-US" sz="3200" dirty="0">
                <a:solidFill>
                  <a:schemeClr val="bg1"/>
                </a:solidFill>
                <a:latin typeface="ＭＳ ゴシック" panose="020B0609070205080204" pitchFamily="49" charset="-128"/>
                <a:ea typeface="ＭＳ ゴシック" panose="020B0609070205080204" pitchFamily="49" charset="-128"/>
              </a:rPr>
              <a:t>会社概要</a:t>
            </a:r>
          </a:p>
        </p:txBody>
      </p:sp>
      <p:sp>
        <p:nvSpPr>
          <p:cNvPr id="2" name="正方形/長方形 1">
            <a:extLst>
              <a:ext uri="{FF2B5EF4-FFF2-40B4-BE49-F238E27FC236}">
                <a16:creationId xmlns:a16="http://schemas.microsoft.com/office/drawing/2014/main" id="{73FB48F2-5E48-490F-A2D6-03ABEB4883F1}"/>
              </a:ext>
            </a:extLst>
          </p:cNvPr>
          <p:cNvSpPr/>
          <p:nvPr/>
        </p:nvSpPr>
        <p:spPr>
          <a:xfrm>
            <a:off x="250879" y="658026"/>
            <a:ext cx="9404242" cy="2110341"/>
          </a:xfrm>
          <a:prstGeom prst="rect">
            <a:avLst/>
          </a:prstGeom>
          <a:noFill/>
          <a:ln w="2540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052BAB50-62A7-46DC-99A6-891EDA8AA871}"/>
              </a:ext>
            </a:extLst>
          </p:cNvPr>
          <p:cNvSpPr/>
          <p:nvPr/>
        </p:nvSpPr>
        <p:spPr>
          <a:xfrm>
            <a:off x="0" y="2862121"/>
            <a:ext cx="9906000" cy="492443"/>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85AB3198-B9A5-4EFB-A373-095F651B740F}"/>
              </a:ext>
            </a:extLst>
          </p:cNvPr>
          <p:cNvSpPr txBox="1"/>
          <p:nvPr/>
        </p:nvSpPr>
        <p:spPr>
          <a:xfrm>
            <a:off x="3516709" y="2862121"/>
            <a:ext cx="2872581" cy="492443"/>
          </a:xfrm>
          <a:prstGeom prst="rect">
            <a:avLst/>
          </a:prstGeom>
          <a:noFill/>
        </p:spPr>
        <p:txBody>
          <a:bodyPr wrap="none" lIns="0" tIns="0" rIns="0" bIns="0" rtlCol="0" anchor="ctr" anchorCtr="1">
            <a:spAutoFit/>
          </a:bodyPr>
          <a:lstStyle/>
          <a:p>
            <a:pPr algn="ctr"/>
            <a:r>
              <a:rPr kumimoji="1" lang="ja-JP" altLang="en-US" sz="3200" dirty="0">
                <a:solidFill>
                  <a:schemeClr val="bg1"/>
                </a:solidFill>
                <a:latin typeface="ＭＳ ゴシック" panose="020B0609070205080204" pitchFamily="49" charset="-128"/>
                <a:ea typeface="ＭＳ ゴシック" panose="020B0609070205080204" pitchFamily="49" charset="-128"/>
              </a:rPr>
              <a:t>協力企業の概要</a:t>
            </a:r>
          </a:p>
        </p:txBody>
      </p:sp>
      <p:sp>
        <p:nvSpPr>
          <p:cNvPr id="11" name="正方形/長方形 10">
            <a:extLst>
              <a:ext uri="{FF2B5EF4-FFF2-40B4-BE49-F238E27FC236}">
                <a16:creationId xmlns:a16="http://schemas.microsoft.com/office/drawing/2014/main" id="{882D8865-2ACD-413C-A33D-0EA1658DC782}"/>
              </a:ext>
            </a:extLst>
          </p:cNvPr>
          <p:cNvSpPr/>
          <p:nvPr/>
        </p:nvSpPr>
        <p:spPr>
          <a:xfrm>
            <a:off x="250879" y="3523363"/>
            <a:ext cx="9404242" cy="1264311"/>
          </a:xfrm>
          <a:prstGeom prst="rect">
            <a:avLst/>
          </a:prstGeom>
          <a:noFill/>
          <a:ln w="2540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7D745B49-4C65-4CCC-BD6F-B016BE3DBA4D}"/>
              </a:ext>
            </a:extLst>
          </p:cNvPr>
          <p:cNvSpPr txBox="1"/>
          <p:nvPr/>
        </p:nvSpPr>
        <p:spPr>
          <a:xfrm>
            <a:off x="457605" y="3600455"/>
            <a:ext cx="7797006" cy="492443"/>
          </a:xfrm>
          <a:prstGeom prst="rect">
            <a:avLst/>
          </a:prstGeom>
          <a:noFill/>
        </p:spPr>
        <p:txBody>
          <a:bodyPr wrap="none" lIns="0" tIns="0" rIns="0" bIns="0" rtlCol="0" anchor="t" anchorCtr="0">
            <a:spAutoFit/>
          </a:bodyPr>
          <a:lstStyle/>
          <a:p>
            <a:r>
              <a:rPr kumimoji="1" lang="ja-JP" altLang="en-US" sz="1600" dirty="0">
                <a:latin typeface="ＭＳ ゴシック" panose="020B0609070205080204" pitchFamily="49" charset="-128"/>
                <a:ea typeface="ＭＳ ゴシック" panose="020B0609070205080204" pitchFamily="49" charset="-128"/>
              </a:rPr>
              <a:t>●本案件の提案において、協力企業がある場合は、協力企業の概要、協力してもらう</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　内容等について記載してください。</a:t>
            </a:r>
          </a:p>
        </p:txBody>
      </p:sp>
      <p:sp>
        <p:nvSpPr>
          <p:cNvPr id="3" name="正方形/長方形 2">
            <a:extLst>
              <a:ext uri="{FF2B5EF4-FFF2-40B4-BE49-F238E27FC236}">
                <a16:creationId xmlns:a16="http://schemas.microsoft.com/office/drawing/2014/main" id="{0DC04005-633A-080F-7383-D685DC1E9AA0}"/>
              </a:ext>
            </a:extLst>
          </p:cNvPr>
          <p:cNvSpPr/>
          <p:nvPr/>
        </p:nvSpPr>
        <p:spPr>
          <a:xfrm>
            <a:off x="0" y="5006965"/>
            <a:ext cx="9906000" cy="492443"/>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43F7DDE-FCB5-56FD-6864-39EFEB09A04D}"/>
              </a:ext>
            </a:extLst>
          </p:cNvPr>
          <p:cNvSpPr txBox="1"/>
          <p:nvPr/>
        </p:nvSpPr>
        <p:spPr>
          <a:xfrm>
            <a:off x="4542630" y="5006965"/>
            <a:ext cx="820738" cy="492443"/>
          </a:xfrm>
          <a:prstGeom prst="rect">
            <a:avLst/>
          </a:prstGeom>
          <a:noFill/>
        </p:spPr>
        <p:txBody>
          <a:bodyPr wrap="none" lIns="0" tIns="0" rIns="0" bIns="0" rtlCol="0" anchor="ctr" anchorCtr="1">
            <a:spAutoFit/>
          </a:bodyPr>
          <a:lstStyle/>
          <a:p>
            <a:pPr algn="ctr"/>
            <a:r>
              <a:rPr kumimoji="1" lang="ja-JP" altLang="en-US" sz="3200" dirty="0">
                <a:solidFill>
                  <a:schemeClr val="bg1"/>
                </a:solidFill>
                <a:latin typeface="ＭＳ ゴシック" panose="020B0609070205080204" pitchFamily="49" charset="-128"/>
                <a:ea typeface="ＭＳ ゴシック" panose="020B0609070205080204" pitchFamily="49" charset="-128"/>
              </a:rPr>
              <a:t>個人</a:t>
            </a:r>
          </a:p>
        </p:txBody>
      </p:sp>
      <p:sp>
        <p:nvSpPr>
          <p:cNvPr id="13" name="正方形/長方形 12">
            <a:extLst>
              <a:ext uri="{FF2B5EF4-FFF2-40B4-BE49-F238E27FC236}">
                <a16:creationId xmlns:a16="http://schemas.microsoft.com/office/drawing/2014/main" id="{23781136-559B-A144-58FA-F82AB88E1300}"/>
              </a:ext>
            </a:extLst>
          </p:cNvPr>
          <p:cNvSpPr/>
          <p:nvPr/>
        </p:nvSpPr>
        <p:spPr>
          <a:xfrm>
            <a:off x="250879" y="5616289"/>
            <a:ext cx="9404242" cy="876586"/>
          </a:xfrm>
          <a:prstGeom prst="rect">
            <a:avLst/>
          </a:prstGeom>
          <a:noFill/>
          <a:ln w="2540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6C3266C2-E5E5-022E-8A6E-F8B7E53805CD}"/>
              </a:ext>
            </a:extLst>
          </p:cNvPr>
          <p:cNvSpPr txBox="1"/>
          <p:nvPr/>
        </p:nvSpPr>
        <p:spPr>
          <a:xfrm>
            <a:off x="457605" y="5616289"/>
            <a:ext cx="1025922" cy="861774"/>
          </a:xfrm>
          <a:prstGeom prst="rect">
            <a:avLst/>
          </a:prstGeom>
          <a:noFill/>
        </p:spPr>
        <p:txBody>
          <a:bodyPr wrap="none" lIns="0" tIns="0" rIns="0" bIns="0" rtlCol="0" anchor="t" anchorCtr="0">
            <a:spAutoFit/>
          </a:bodyPr>
          <a:lstStyle/>
          <a:p>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所属先</a:t>
            </a:r>
            <a:r>
              <a:rPr kumimoji="1" lang="en-US" altLang="ja-JP" sz="1600" dirty="0" smtClean="0">
                <a:latin typeface="ＭＳ ゴシック" panose="020B0609070205080204" pitchFamily="49" charset="-128"/>
                <a:ea typeface="ＭＳ ゴシック" panose="020B0609070205080204" pitchFamily="49" charset="-128"/>
              </a:rPr>
              <a:t>】</a:t>
            </a:r>
          </a:p>
          <a:p>
            <a:endParaRPr kumimoji="1" lang="en-US" altLang="ja-JP" sz="400" dirty="0">
              <a:latin typeface="ＭＳ ゴシック" panose="020B0609070205080204" pitchFamily="49" charset="-128"/>
              <a:ea typeface="ＭＳ ゴシック" panose="020B0609070205080204" pitchFamily="49" charset="-128"/>
            </a:endParaRPr>
          </a:p>
          <a:p>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役職</a:t>
            </a:r>
            <a:r>
              <a:rPr kumimoji="1" lang="en-US" altLang="ja-JP" sz="1600" dirty="0" smtClean="0">
                <a:latin typeface="ＭＳ ゴシック" panose="020B0609070205080204" pitchFamily="49" charset="-128"/>
                <a:ea typeface="ＭＳ ゴシック" panose="020B0609070205080204" pitchFamily="49" charset="-128"/>
              </a:rPr>
              <a:t>】</a:t>
            </a:r>
          </a:p>
          <a:p>
            <a:endParaRPr kumimoji="1" lang="en-US" altLang="ja-JP" sz="400" dirty="0">
              <a:latin typeface="ＭＳ ゴシック" panose="020B0609070205080204" pitchFamily="49" charset="-128"/>
              <a:ea typeface="ＭＳ ゴシック" panose="020B0609070205080204" pitchFamily="49" charset="-128"/>
            </a:endParaRPr>
          </a:p>
          <a:p>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氏名</a:t>
            </a:r>
            <a:r>
              <a:rPr kumimoji="1" lang="en-US" altLang="ja-JP" sz="1600" dirty="0">
                <a:latin typeface="ＭＳ ゴシック" panose="020B0609070205080204" pitchFamily="49" charset="-128"/>
                <a:ea typeface="ＭＳ ゴシック" panose="020B0609070205080204" pitchFamily="49" charset="-128"/>
              </a:rPr>
              <a:t>】</a:t>
            </a:r>
          </a:p>
        </p:txBody>
      </p:sp>
    </p:spTree>
    <p:extLst>
      <p:ext uri="{BB962C8B-B14F-4D97-AF65-F5344CB8AC3E}">
        <p14:creationId xmlns:p14="http://schemas.microsoft.com/office/powerpoint/2010/main" val="1294878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7D745B49-4C65-4CCC-BD6F-B016BE3DBA4D}"/>
              </a:ext>
            </a:extLst>
          </p:cNvPr>
          <p:cNvSpPr txBox="1"/>
          <p:nvPr/>
        </p:nvSpPr>
        <p:spPr>
          <a:xfrm>
            <a:off x="164538" y="133935"/>
            <a:ext cx="9661105" cy="6647974"/>
          </a:xfrm>
          <a:prstGeom prst="rect">
            <a:avLst/>
          </a:prstGeom>
          <a:noFill/>
        </p:spPr>
        <p:txBody>
          <a:bodyPr wrap="square" lIns="0" tIns="0" rIns="0" bIns="0" rtlCol="0" anchor="t" anchorCtr="0">
            <a:spAutoFit/>
          </a:bodyPr>
          <a:lstStyle/>
          <a:p>
            <a:r>
              <a:rPr kumimoji="1" lang="ja-JP" altLang="en-US" sz="2400" dirty="0">
                <a:latin typeface="ＭＳ ゴシック" panose="020B0609070205080204" pitchFamily="49" charset="-128"/>
                <a:ea typeface="ＭＳ ゴシック" panose="020B0609070205080204" pitchFamily="49" charset="-128"/>
              </a:rPr>
              <a:t>＜</a:t>
            </a:r>
            <a:r>
              <a:rPr kumimoji="1" lang="ja-JP" altLang="en-US" sz="2400" dirty="0" smtClean="0">
                <a:latin typeface="ＭＳ ゴシック" panose="020B0609070205080204" pitchFamily="49" charset="-128"/>
                <a:ea typeface="ＭＳ ゴシック" panose="020B0609070205080204" pitchFamily="49" charset="-128"/>
              </a:rPr>
              <a:t>以下の項目</a:t>
            </a:r>
            <a:r>
              <a:rPr kumimoji="1" lang="ja-JP" altLang="en-US" sz="2400" dirty="0">
                <a:latin typeface="ＭＳ ゴシック" panose="020B0609070205080204" pitchFamily="49" charset="-128"/>
                <a:ea typeface="ＭＳ ゴシック" panose="020B0609070205080204" pitchFamily="49" charset="-128"/>
              </a:rPr>
              <a:t>を入れた資料を作成してください＞</a:t>
            </a:r>
            <a:endParaRPr kumimoji="1" lang="en-US" altLang="ja-JP" sz="2400" dirty="0">
              <a:latin typeface="ＭＳ ゴシック" panose="020B0609070205080204" pitchFamily="49" charset="-128"/>
              <a:ea typeface="ＭＳ ゴシック" panose="020B0609070205080204" pitchFamily="49" charset="-128"/>
            </a:endParaRPr>
          </a:p>
          <a:p>
            <a:endParaRPr kumimoji="1" lang="ja-JP" altLang="en-US"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・提案</a:t>
            </a:r>
            <a:r>
              <a:rPr kumimoji="1" lang="en-US" altLang="ja-JP" sz="2400" dirty="0">
                <a:latin typeface="ＭＳ ゴシック" panose="020B0609070205080204" pitchFamily="49" charset="-128"/>
                <a:ea typeface="ＭＳ ゴシック" panose="020B0609070205080204" pitchFamily="49" charset="-128"/>
              </a:rPr>
              <a:t>(</a:t>
            </a:r>
            <a:r>
              <a:rPr kumimoji="1" lang="ja-JP" altLang="en-US" sz="2400" dirty="0">
                <a:latin typeface="ＭＳ ゴシック" panose="020B0609070205080204" pitchFamily="49" charset="-128"/>
                <a:ea typeface="ＭＳ ゴシック" panose="020B0609070205080204" pitchFamily="49" charset="-128"/>
              </a:rPr>
              <a:t>シーズ</a:t>
            </a:r>
            <a:r>
              <a:rPr kumimoji="1" lang="en-US" altLang="ja-JP" sz="2400" dirty="0">
                <a:latin typeface="ＭＳ ゴシック" panose="020B0609070205080204" pitchFamily="49" charset="-128"/>
                <a:ea typeface="ＭＳ ゴシック" panose="020B0609070205080204" pitchFamily="49" charset="-128"/>
              </a:rPr>
              <a:t>)</a:t>
            </a:r>
            <a:r>
              <a:rPr kumimoji="1" lang="ja-JP" altLang="en-US" sz="2400" dirty="0">
                <a:latin typeface="ＭＳ ゴシック" panose="020B0609070205080204" pitchFamily="49" charset="-128"/>
                <a:ea typeface="ＭＳ ゴシック" panose="020B0609070205080204" pitchFamily="49" charset="-128"/>
              </a:rPr>
              <a:t>の概要　・適用性に</a:t>
            </a:r>
            <a:r>
              <a:rPr kumimoji="1" lang="ja-JP" altLang="en-US" sz="2400" dirty="0" smtClean="0">
                <a:latin typeface="ＭＳ ゴシック" panose="020B0609070205080204" pitchFamily="49" charset="-128"/>
                <a:ea typeface="ＭＳ ゴシック" panose="020B0609070205080204" pitchFamily="49" charset="-128"/>
              </a:rPr>
              <a:t>ついて　・</a:t>
            </a:r>
            <a:r>
              <a:rPr kumimoji="1" lang="ja-JP" altLang="en-US" sz="2400" dirty="0">
                <a:latin typeface="ＭＳ ゴシック" panose="020B0609070205080204" pitchFamily="49" charset="-128"/>
                <a:ea typeface="ＭＳ ゴシック" panose="020B0609070205080204" pitchFamily="49" charset="-128"/>
              </a:rPr>
              <a:t>施工性に</a:t>
            </a:r>
            <a:r>
              <a:rPr kumimoji="1" lang="ja-JP" altLang="en-US" sz="2400" dirty="0" smtClean="0">
                <a:latin typeface="ＭＳ ゴシック" panose="020B0609070205080204" pitchFamily="49" charset="-128"/>
                <a:ea typeface="ＭＳ ゴシック" panose="020B0609070205080204" pitchFamily="49" charset="-128"/>
              </a:rPr>
              <a:t>ついて</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smtClean="0">
                <a:latin typeface="ＭＳ ゴシック" panose="020B0609070205080204" pitchFamily="49" charset="-128"/>
                <a:ea typeface="ＭＳ ゴシック" panose="020B0609070205080204" pitchFamily="49" charset="-128"/>
              </a:rPr>
              <a:t>・</a:t>
            </a:r>
            <a:r>
              <a:rPr kumimoji="1" lang="ja-JP" altLang="en-US" sz="2400" dirty="0">
                <a:latin typeface="ＭＳ ゴシック" panose="020B0609070205080204" pitchFamily="49" charset="-128"/>
                <a:ea typeface="ＭＳ ゴシック" panose="020B0609070205080204" pitchFamily="49" charset="-128"/>
              </a:rPr>
              <a:t>経済性に</a:t>
            </a:r>
            <a:r>
              <a:rPr kumimoji="1" lang="ja-JP" altLang="en-US" sz="2400" dirty="0" smtClean="0">
                <a:latin typeface="ＭＳ ゴシック" panose="020B0609070205080204" pitchFamily="49" charset="-128"/>
                <a:ea typeface="ＭＳ ゴシック" panose="020B0609070205080204" pitchFamily="49" charset="-128"/>
              </a:rPr>
              <a:t>ついて　　　・実現性について　・維持</a:t>
            </a:r>
            <a:r>
              <a:rPr kumimoji="1" lang="ja-JP" altLang="en-US" sz="2400" dirty="0">
                <a:latin typeface="ＭＳ ゴシック" panose="020B0609070205080204" pitchFamily="49" charset="-128"/>
                <a:ea typeface="ＭＳ ゴシック" panose="020B0609070205080204" pitchFamily="49" charset="-128"/>
              </a:rPr>
              <a:t>管理性に</a:t>
            </a:r>
            <a:r>
              <a:rPr kumimoji="1" lang="ja-JP" altLang="en-US" sz="2400" dirty="0" smtClean="0">
                <a:latin typeface="ＭＳ ゴシック" panose="020B0609070205080204" pitchFamily="49" charset="-128"/>
                <a:ea typeface="ＭＳ ゴシック" panose="020B0609070205080204" pitchFamily="49" charset="-128"/>
              </a:rPr>
              <a:t>ついて</a:t>
            </a:r>
            <a:endParaRPr kumimoji="1" lang="en-US" altLang="ja-JP" sz="2400" dirty="0" smtClean="0">
              <a:latin typeface="ＭＳ ゴシック" panose="020B0609070205080204" pitchFamily="49" charset="-128"/>
              <a:ea typeface="ＭＳ ゴシック" panose="020B0609070205080204" pitchFamily="49" charset="-128"/>
            </a:endParaRPr>
          </a:p>
          <a:p>
            <a:r>
              <a:rPr kumimoji="1" lang="ja-JP" altLang="en-US" sz="2400" dirty="0" smtClean="0">
                <a:latin typeface="ＭＳ ゴシック" panose="020B0609070205080204" pitchFamily="49" charset="-128"/>
                <a:ea typeface="ＭＳ ゴシック" panose="020B0609070205080204" pitchFamily="49" charset="-128"/>
              </a:rPr>
              <a:t>・</a:t>
            </a:r>
            <a:r>
              <a:rPr kumimoji="1" lang="ja-JP" altLang="en-US" sz="2400" dirty="0">
                <a:latin typeface="ＭＳ ゴシック" panose="020B0609070205080204" pitchFamily="49" charset="-128"/>
                <a:ea typeface="ＭＳ ゴシック" panose="020B0609070205080204" pitchFamily="49" charset="-128"/>
              </a:rPr>
              <a:t>働き方改革に</a:t>
            </a:r>
            <a:r>
              <a:rPr kumimoji="1" lang="ja-JP" altLang="en-US" sz="2400" dirty="0" smtClean="0">
                <a:latin typeface="ＭＳ ゴシック" panose="020B0609070205080204" pitchFamily="49" charset="-128"/>
                <a:ea typeface="ＭＳ ゴシック" panose="020B0609070205080204" pitchFamily="49" charset="-128"/>
              </a:rPr>
              <a:t>ついて　・環境保護への対応について</a:t>
            </a:r>
            <a:endParaRPr kumimoji="1" lang="en-US" altLang="ja-JP" sz="2400" dirty="0" smtClean="0">
              <a:latin typeface="ＭＳ ゴシック" panose="020B0609070205080204" pitchFamily="49" charset="-128"/>
              <a:ea typeface="ＭＳ ゴシック" panose="020B0609070205080204" pitchFamily="49" charset="-128"/>
            </a:endParaRPr>
          </a:p>
          <a:p>
            <a:r>
              <a:rPr kumimoji="1" lang="ja-JP" altLang="en-US" sz="2400" dirty="0" smtClean="0">
                <a:latin typeface="ＭＳ ゴシック" panose="020B0609070205080204" pitchFamily="49" charset="-128"/>
                <a:ea typeface="ＭＳ ゴシック" panose="020B0609070205080204" pitchFamily="49" charset="-128"/>
              </a:rPr>
              <a:t>・インフラ</a:t>
            </a:r>
            <a:r>
              <a:rPr kumimoji="1" lang="en-US" altLang="ja-JP" sz="2400" dirty="0" smtClean="0">
                <a:latin typeface="ＭＳ ゴシック" panose="020B0609070205080204" pitchFamily="49" charset="-128"/>
                <a:ea typeface="ＭＳ ゴシック" panose="020B0609070205080204" pitchFamily="49" charset="-128"/>
              </a:rPr>
              <a:t>DX</a:t>
            </a:r>
            <a:r>
              <a:rPr kumimoji="1" lang="ja-JP" altLang="en-US" sz="2400" dirty="0" err="1" smtClean="0">
                <a:latin typeface="ＭＳ ゴシック" panose="020B0609070205080204" pitchFamily="49" charset="-128"/>
                <a:ea typeface="ＭＳ ゴシック" panose="020B0609070205080204" pitchFamily="49" charset="-128"/>
              </a:rPr>
              <a:t>への</a:t>
            </a:r>
            <a:r>
              <a:rPr kumimoji="1" lang="ja-JP" altLang="en-US" sz="2400" dirty="0" smtClean="0">
                <a:latin typeface="ＭＳ ゴシック" panose="020B0609070205080204" pitchFamily="49" charset="-128"/>
                <a:ea typeface="ＭＳ ゴシック" panose="020B0609070205080204" pitchFamily="49" charset="-128"/>
              </a:rPr>
              <a:t>対応について</a:t>
            </a:r>
            <a:endParaRPr kumimoji="1" lang="ja-JP" altLang="en-US" sz="2400" dirty="0">
              <a:latin typeface="ＭＳ ゴシック" panose="020B0609070205080204" pitchFamily="49" charset="-128"/>
              <a:ea typeface="ＭＳ ゴシック" panose="020B0609070205080204" pitchFamily="49" charset="-128"/>
            </a:endParaRPr>
          </a:p>
          <a:p>
            <a:endParaRPr kumimoji="1" lang="en-US" altLang="ja-JP"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a:t>
            </a:r>
            <a:r>
              <a:rPr kumimoji="1" lang="ja-JP" altLang="en-US" sz="2000" dirty="0">
                <a:latin typeface="ＭＳ ゴシック" panose="020B0609070205080204" pitchFamily="49" charset="-128"/>
                <a:ea typeface="ＭＳ ゴシック" panose="020B0609070205080204" pitchFamily="49" charset="-128"/>
              </a:rPr>
              <a:t>～記載方法～</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　・該当する□にチェックを入れ、</a:t>
            </a:r>
            <a:r>
              <a:rPr kumimoji="1" lang="en-US" altLang="ja-JP" sz="2000" dirty="0">
                <a:latin typeface="ＭＳ ゴシック" panose="020B0609070205080204" pitchFamily="49" charset="-128"/>
                <a:ea typeface="ＭＳ ゴシック" panose="020B0609070205080204" pitchFamily="49" charset="-128"/>
              </a:rPr>
              <a:t>[ ]</a:t>
            </a:r>
            <a:r>
              <a:rPr kumimoji="1" lang="ja-JP" altLang="en-US" sz="2000" dirty="0">
                <a:latin typeface="ＭＳ ゴシック" panose="020B0609070205080204" pitchFamily="49" charset="-128"/>
                <a:ea typeface="ＭＳ ゴシック" panose="020B0609070205080204" pitchFamily="49" charset="-128"/>
              </a:rPr>
              <a:t>内に具体的な内容</a:t>
            </a:r>
            <a:r>
              <a:rPr kumimoji="1" lang="ja-JP" altLang="en-US" sz="2000" dirty="0" smtClean="0">
                <a:latin typeface="ＭＳ ゴシック" panose="020B0609070205080204" pitchFamily="49" charset="-128"/>
                <a:ea typeface="ＭＳ ゴシック" panose="020B0609070205080204" pitchFamily="49" charset="-128"/>
              </a:rPr>
              <a:t>や根拠</a:t>
            </a:r>
            <a:r>
              <a:rPr kumimoji="1" lang="ja-JP" altLang="en-US" sz="2000" dirty="0">
                <a:latin typeface="ＭＳ ゴシック" panose="020B0609070205080204" pitchFamily="49" charset="-128"/>
                <a:ea typeface="ＭＳ ゴシック" panose="020B0609070205080204" pitchFamily="49" charset="-128"/>
              </a:rPr>
              <a:t>等を記載</a:t>
            </a:r>
            <a:r>
              <a:rPr kumimoji="1" lang="ja-JP" altLang="en-US" sz="2000" dirty="0" smtClean="0">
                <a:latin typeface="ＭＳ ゴシック" panose="020B0609070205080204" pitchFamily="49" charset="-128"/>
                <a:ea typeface="ＭＳ ゴシック" panose="020B0609070205080204" pitchFamily="49" charset="-128"/>
              </a:rPr>
              <a:t>して</a:t>
            </a:r>
            <a:endParaRPr kumimoji="1" lang="en-US" altLang="ja-JP" sz="2000" dirty="0" smtClean="0">
              <a:latin typeface="ＭＳ ゴシック" panose="020B0609070205080204" pitchFamily="49" charset="-128"/>
              <a:ea typeface="ＭＳ ゴシック" panose="020B0609070205080204" pitchFamily="49" charset="-128"/>
            </a:endParaRPr>
          </a:p>
          <a:p>
            <a:r>
              <a:rPr kumimoji="1" lang="ja-JP" altLang="en-US" sz="2000" dirty="0" smtClean="0">
                <a:latin typeface="ＭＳ ゴシック" panose="020B0609070205080204" pitchFamily="49" charset="-128"/>
                <a:ea typeface="ＭＳ ゴシック" panose="020B0609070205080204" pitchFamily="49" charset="-128"/>
              </a:rPr>
              <a:t>　　ください</a:t>
            </a:r>
            <a:r>
              <a:rPr kumimoji="1" lang="ja-JP" altLang="en-US" sz="2000" dirty="0">
                <a:latin typeface="ＭＳ ゴシック" panose="020B0609070205080204" pitchFamily="49" charset="-128"/>
                <a:ea typeface="ＭＳ ゴシック" panose="020B0609070205080204" pitchFamily="49" charset="-128"/>
              </a:rPr>
              <a:t>。</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　・枠の大きさの変更や、スライドの追加は可能です。</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　・記載例は削除してご使用ください。</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　・現場ニーズによって、審査項目が異なります。</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　　次ページを参考に、該当する項目のみ記載してください。</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　　該当しない項目に記載があっても審査には使用しません。</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　・全てのページを埋める必要はありません</a:t>
            </a:r>
            <a:r>
              <a:rPr kumimoji="1" lang="ja-JP" altLang="en-US" sz="2000" dirty="0" smtClean="0">
                <a:latin typeface="ＭＳ ゴシック" panose="020B0609070205080204" pitchFamily="49" charset="-128"/>
                <a:ea typeface="ＭＳ ゴシック" panose="020B0609070205080204" pitchFamily="49" charset="-128"/>
              </a:rPr>
              <a:t>。</a:t>
            </a:r>
            <a:endParaRPr kumimoji="1" lang="en-US" altLang="ja-JP" sz="2000" dirty="0" smtClean="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　</a:t>
            </a:r>
            <a:r>
              <a:rPr kumimoji="1" lang="ja-JP" altLang="en-US" sz="2000" dirty="0" smtClean="0">
                <a:latin typeface="ＭＳ ゴシック" panose="020B0609070205080204" pitchFamily="49" charset="-128"/>
                <a:ea typeface="ＭＳ ゴシック" panose="020B0609070205080204" pitchFamily="49" charset="-128"/>
              </a:rPr>
              <a:t>・従来方法との比較を行う項目については、「</a:t>
            </a:r>
            <a:r>
              <a:rPr kumimoji="1" lang="en-US" altLang="ja-JP" sz="2000" dirty="0" smtClean="0">
                <a:latin typeface="ＭＳ ゴシック" panose="020B0609070205080204" pitchFamily="49" charset="-128"/>
                <a:ea typeface="ＭＳ ゴシック" panose="020B0609070205080204" pitchFamily="49" charset="-128"/>
              </a:rPr>
              <a:t>(</a:t>
            </a:r>
            <a:r>
              <a:rPr kumimoji="1" lang="ja-JP" altLang="en-US" sz="2000" dirty="0" smtClean="0">
                <a:latin typeface="ＭＳ ゴシック" panose="020B0609070205080204" pitchFamily="49" charset="-128"/>
                <a:ea typeface="ＭＳ ゴシック" panose="020B0609070205080204" pitchFamily="49" charset="-128"/>
              </a:rPr>
              <a:t>別紙</a:t>
            </a:r>
            <a:r>
              <a:rPr kumimoji="1" lang="en-US" altLang="ja-JP" sz="2000" dirty="0" smtClean="0">
                <a:latin typeface="ＭＳ ゴシック" panose="020B0609070205080204" pitchFamily="49" charset="-128"/>
                <a:ea typeface="ＭＳ ゴシック" panose="020B0609070205080204" pitchFamily="49" charset="-128"/>
              </a:rPr>
              <a:t>-1)</a:t>
            </a:r>
            <a:r>
              <a:rPr kumimoji="1" lang="ja-JP" altLang="en-US" sz="2000" dirty="0" smtClean="0">
                <a:latin typeface="ＭＳ ゴシック" panose="020B0609070205080204" pitchFamily="49" charset="-128"/>
                <a:ea typeface="ＭＳ ゴシック" panose="020B0609070205080204" pitchFamily="49" charset="-128"/>
              </a:rPr>
              <a:t>現場ニーズの概要」</a:t>
            </a:r>
            <a:endParaRPr kumimoji="1" lang="en-US" altLang="ja-JP" sz="2000" dirty="0" smtClean="0">
              <a:latin typeface="ＭＳ ゴシック" panose="020B0609070205080204" pitchFamily="49" charset="-128"/>
              <a:ea typeface="ＭＳ ゴシック" panose="020B0609070205080204" pitchFamily="49" charset="-128"/>
            </a:endParaRPr>
          </a:p>
          <a:p>
            <a:r>
              <a:rPr kumimoji="1" lang="ja-JP" altLang="en-US" sz="2000" dirty="0" smtClean="0">
                <a:latin typeface="ＭＳ ゴシック" panose="020B0609070205080204" pitchFamily="49" charset="-128"/>
                <a:ea typeface="ＭＳ ゴシック" panose="020B0609070205080204" pitchFamily="49" charset="-128"/>
              </a:rPr>
              <a:t>　　に示す値との比較を行ってください。</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　・</a:t>
            </a:r>
            <a:r>
              <a:rPr kumimoji="1" lang="ja-JP" altLang="en-US" sz="2000" u="heavy" dirty="0">
                <a:latin typeface="ＭＳ ゴシック" panose="020B0609070205080204" pitchFamily="49" charset="-128"/>
                <a:ea typeface="ＭＳ ゴシック" panose="020B0609070205080204" pitchFamily="49" charset="-128"/>
              </a:rPr>
              <a:t>従来方法と比較して有効と認められる項目は、その根拠資料</a:t>
            </a:r>
            <a:r>
              <a:rPr kumimoji="1" lang="ja-JP" altLang="en-US" sz="2000" u="heavy" dirty="0" smtClean="0">
                <a:latin typeface="ＭＳ ゴシック" panose="020B0609070205080204" pitchFamily="49" charset="-128"/>
                <a:ea typeface="ＭＳ ゴシック" panose="020B0609070205080204" pitchFamily="49" charset="-128"/>
              </a:rPr>
              <a:t>を添付して</a:t>
            </a:r>
            <a:endParaRPr kumimoji="1" lang="en-US" altLang="ja-JP" sz="2000" u="heavy" dirty="0" smtClean="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　</a:t>
            </a:r>
            <a:r>
              <a:rPr kumimoji="1" lang="ja-JP" altLang="en-US" sz="2000" dirty="0" smtClean="0">
                <a:latin typeface="ＭＳ ゴシック" panose="020B0609070205080204" pitchFamily="49" charset="-128"/>
                <a:ea typeface="ＭＳ ゴシック" panose="020B0609070205080204" pitchFamily="49" charset="-128"/>
              </a:rPr>
              <a:t>　</a:t>
            </a:r>
            <a:r>
              <a:rPr kumimoji="1" lang="ja-JP" altLang="en-US" sz="2000" u="heavy" dirty="0" smtClean="0">
                <a:latin typeface="ＭＳ ゴシック" panose="020B0609070205080204" pitchFamily="49" charset="-128"/>
                <a:ea typeface="ＭＳ ゴシック" panose="020B0609070205080204" pitchFamily="49" charset="-128"/>
              </a:rPr>
              <a:t>ください</a:t>
            </a:r>
            <a:r>
              <a:rPr kumimoji="1" lang="ja-JP" altLang="en-US" sz="2000" u="heavy" dirty="0">
                <a:latin typeface="ＭＳ ゴシック" panose="020B0609070205080204" pitchFamily="49" charset="-128"/>
                <a:ea typeface="ＭＳ ゴシック" panose="020B0609070205080204" pitchFamily="49" charset="-128"/>
              </a:rPr>
              <a:t>。</a:t>
            </a:r>
            <a:endParaRPr kumimoji="1" lang="en-US" altLang="ja-JP" sz="2000" u="heavy" dirty="0">
              <a:latin typeface="ＭＳ ゴシック" panose="020B0609070205080204" pitchFamily="49" charset="-128"/>
              <a:ea typeface="ＭＳ ゴシック" panose="020B0609070205080204" pitchFamily="49" charset="-128"/>
            </a:endParaRPr>
          </a:p>
        </p:txBody>
      </p:sp>
      <p:sp>
        <p:nvSpPr>
          <p:cNvPr id="9" name="スライド番号プレースホルダー 8">
            <a:extLst>
              <a:ext uri="{FF2B5EF4-FFF2-40B4-BE49-F238E27FC236}">
                <a16:creationId xmlns:a16="http://schemas.microsoft.com/office/drawing/2014/main" id="{47B37408-0EF0-4267-A7BE-ADBC10BC0ED0}"/>
              </a:ext>
            </a:extLst>
          </p:cNvPr>
          <p:cNvSpPr>
            <a:spLocks noGrp="1"/>
          </p:cNvSpPr>
          <p:nvPr>
            <p:ph type="sldNum" sz="quarter" idx="12"/>
          </p:nvPr>
        </p:nvSpPr>
        <p:spPr/>
        <p:txBody>
          <a:bodyPr/>
          <a:lstStyle/>
          <a:p>
            <a:fld id="{1D3BACCE-DF6C-48F0-9C67-ADB3DFD399D6}" type="slidenum">
              <a:rPr kumimoji="1" lang="ja-JP" altLang="en-US" smtClean="0"/>
              <a:t>2</a:t>
            </a:fld>
            <a:endParaRPr kumimoji="1" lang="ja-JP" altLang="en-US" dirty="0"/>
          </a:p>
        </p:txBody>
      </p:sp>
    </p:spTree>
    <p:extLst>
      <p:ext uri="{BB962C8B-B14F-4D97-AF65-F5344CB8AC3E}">
        <p14:creationId xmlns:p14="http://schemas.microsoft.com/office/powerpoint/2010/main" val="3209486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8">
            <a:extLst>
              <a:ext uri="{FF2B5EF4-FFF2-40B4-BE49-F238E27FC236}">
                <a16:creationId xmlns:a16="http://schemas.microsoft.com/office/drawing/2014/main" id="{47B37408-0EF0-4267-A7BE-ADBC10BC0ED0}"/>
              </a:ext>
            </a:extLst>
          </p:cNvPr>
          <p:cNvSpPr>
            <a:spLocks noGrp="1"/>
          </p:cNvSpPr>
          <p:nvPr>
            <p:ph type="sldNum" sz="quarter" idx="12"/>
          </p:nvPr>
        </p:nvSpPr>
        <p:spPr/>
        <p:txBody>
          <a:bodyPr/>
          <a:lstStyle/>
          <a:p>
            <a:fld id="{1D3BACCE-DF6C-48F0-9C67-ADB3DFD399D6}" type="slidenum">
              <a:rPr kumimoji="1" lang="ja-JP" altLang="en-US" smtClean="0"/>
              <a:t>3</a:t>
            </a:fld>
            <a:endParaRPr kumimoji="1" lang="ja-JP" altLang="en-US" dirty="0"/>
          </a:p>
        </p:txBody>
      </p:sp>
      <p:graphicFrame>
        <p:nvGraphicFramePr>
          <p:cNvPr id="2" name="表 1">
            <a:extLst>
              <a:ext uri="{FF2B5EF4-FFF2-40B4-BE49-F238E27FC236}">
                <a16:creationId xmlns:a16="http://schemas.microsoft.com/office/drawing/2014/main" id="{00BDAFF6-74D1-6A91-62F9-1986884A040B}"/>
              </a:ext>
            </a:extLst>
          </p:cNvPr>
          <p:cNvGraphicFramePr>
            <a:graphicFrameLocks noGrp="1"/>
          </p:cNvGraphicFramePr>
          <p:nvPr>
            <p:extLst>
              <p:ext uri="{D42A27DB-BD31-4B8C-83A1-F6EECF244321}">
                <p14:modId xmlns:p14="http://schemas.microsoft.com/office/powerpoint/2010/main" val="1784002570"/>
              </p:ext>
            </p:extLst>
          </p:nvPr>
        </p:nvGraphicFramePr>
        <p:xfrm>
          <a:off x="273409" y="1357283"/>
          <a:ext cx="9288000" cy="4991659"/>
        </p:xfrm>
        <a:graphic>
          <a:graphicData uri="http://schemas.openxmlformats.org/drawingml/2006/table">
            <a:tbl>
              <a:tblPr firstRow="1" bandRow="1">
                <a:tableStyleId>{5C22544A-7EE6-4342-B048-85BDC9FD1C3A}</a:tableStyleId>
              </a:tblPr>
              <a:tblGrid>
                <a:gridCol w="684000">
                  <a:extLst>
                    <a:ext uri="{9D8B030D-6E8A-4147-A177-3AD203B41FA5}">
                      <a16:colId xmlns:a16="http://schemas.microsoft.com/office/drawing/2014/main" val="1390767162"/>
                    </a:ext>
                  </a:extLst>
                </a:gridCol>
                <a:gridCol w="1764000">
                  <a:extLst>
                    <a:ext uri="{9D8B030D-6E8A-4147-A177-3AD203B41FA5}">
                      <a16:colId xmlns:a16="http://schemas.microsoft.com/office/drawing/2014/main" val="2230122003"/>
                    </a:ext>
                  </a:extLst>
                </a:gridCol>
                <a:gridCol w="3060000">
                  <a:extLst>
                    <a:ext uri="{9D8B030D-6E8A-4147-A177-3AD203B41FA5}">
                      <a16:colId xmlns:a16="http://schemas.microsoft.com/office/drawing/2014/main" val="2876152273"/>
                    </a:ext>
                  </a:extLst>
                </a:gridCol>
                <a:gridCol w="540000">
                  <a:extLst>
                    <a:ext uri="{9D8B030D-6E8A-4147-A177-3AD203B41FA5}">
                      <a16:colId xmlns:a16="http://schemas.microsoft.com/office/drawing/2014/main" val="3656438165"/>
                    </a:ext>
                  </a:extLst>
                </a:gridCol>
                <a:gridCol w="540000">
                  <a:extLst>
                    <a:ext uri="{9D8B030D-6E8A-4147-A177-3AD203B41FA5}">
                      <a16:colId xmlns:a16="http://schemas.microsoft.com/office/drawing/2014/main" val="1472389382"/>
                    </a:ext>
                  </a:extLst>
                </a:gridCol>
                <a:gridCol w="540000">
                  <a:extLst>
                    <a:ext uri="{9D8B030D-6E8A-4147-A177-3AD203B41FA5}">
                      <a16:colId xmlns:a16="http://schemas.microsoft.com/office/drawing/2014/main" val="1467836794"/>
                    </a:ext>
                  </a:extLst>
                </a:gridCol>
                <a:gridCol w="540000">
                  <a:extLst>
                    <a:ext uri="{9D8B030D-6E8A-4147-A177-3AD203B41FA5}">
                      <a16:colId xmlns:a16="http://schemas.microsoft.com/office/drawing/2014/main" val="1347753708"/>
                    </a:ext>
                  </a:extLst>
                </a:gridCol>
                <a:gridCol w="540000">
                  <a:extLst>
                    <a:ext uri="{9D8B030D-6E8A-4147-A177-3AD203B41FA5}">
                      <a16:colId xmlns:a16="http://schemas.microsoft.com/office/drawing/2014/main" val="104083654"/>
                    </a:ext>
                  </a:extLst>
                </a:gridCol>
                <a:gridCol w="540000">
                  <a:extLst>
                    <a:ext uri="{9D8B030D-6E8A-4147-A177-3AD203B41FA5}">
                      <a16:colId xmlns:a16="http://schemas.microsoft.com/office/drawing/2014/main" val="2305175472"/>
                    </a:ext>
                  </a:extLst>
                </a:gridCol>
                <a:gridCol w="540000">
                  <a:extLst>
                    <a:ext uri="{9D8B030D-6E8A-4147-A177-3AD203B41FA5}">
                      <a16:colId xmlns:a16="http://schemas.microsoft.com/office/drawing/2014/main" val="486749453"/>
                    </a:ext>
                  </a:extLst>
                </a:gridCol>
              </a:tblGrid>
              <a:tr h="339531">
                <a:tc rowSpan="2" gridSpan="2">
                  <a:txBody>
                    <a:bodyPr/>
                    <a:lstStyle/>
                    <a:p>
                      <a:pPr algn="ctr"/>
                      <a:r>
                        <a:rPr kumimoji="1" lang="ja-JP" altLang="en-US" sz="1200" dirty="0">
                          <a:solidFill>
                            <a:sysClr val="windowText" lastClr="000000"/>
                          </a:solidFill>
                        </a:rPr>
                        <a:t>審査項目</a:t>
                      </a:r>
                      <a:endParaRPr kumimoji="1" lang="en-US" altLang="ja-JP" sz="1200" dirty="0">
                        <a:solidFill>
                          <a:sysClr val="windowText" lastClr="000000"/>
                        </a:solidFill>
                      </a:endParaRPr>
                    </a:p>
                    <a:p>
                      <a:pPr algn="ctr"/>
                      <a:r>
                        <a:rPr kumimoji="1" lang="en-US" altLang="ja-JP" sz="1200" dirty="0">
                          <a:solidFill>
                            <a:sysClr val="windowText" lastClr="000000"/>
                          </a:solidFill>
                        </a:rPr>
                        <a:t>(</a:t>
                      </a:r>
                      <a:r>
                        <a:rPr kumimoji="1" lang="ja-JP" altLang="en-US" sz="1200" dirty="0">
                          <a:solidFill>
                            <a:sysClr val="windowText" lastClr="000000"/>
                          </a:solidFill>
                        </a:rPr>
                        <a:t>大項目</a:t>
                      </a:r>
                      <a:r>
                        <a:rPr kumimoji="1" lang="en-US" altLang="ja-JP" sz="1200" dirty="0">
                          <a:solidFill>
                            <a:sysClr val="windowText" lastClr="000000"/>
                          </a:solidFill>
                        </a:rPr>
                        <a:t>)</a:t>
                      </a:r>
                      <a:endParaRPr kumimoji="1" lang="ja-JP" altLang="en-US" sz="12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rowSpan="2" hMerge="1">
                  <a:txBody>
                    <a:bodyPr/>
                    <a:lstStyle/>
                    <a:p>
                      <a:pPr algn="ctr"/>
                      <a:endParaRPr kumimoji="1" lang="ja-JP" altLang="en-US"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200" dirty="0">
                          <a:solidFill>
                            <a:sysClr val="windowText" lastClr="000000"/>
                          </a:solidFill>
                        </a:rPr>
                        <a:t>審査項目</a:t>
                      </a:r>
                      <a:endParaRPr kumimoji="1" lang="en-US" altLang="ja-JP" sz="1200" dirty="0">
                        <a:solidFill>
                          <a:sysClr val="windowText" lastClr="000000"/>
                        </a:solidFill>
                      </a:endParaRPr>
                    </a:p>
                    <a:p>
                      <a:pPr algn="ctr"/>
                      <a:r>
                        <a:rPr kumimoji="1" lang="en-US" altLang="ja-JP" sz="1200" dirty="0">
                          <a:solidFill>
                            <a:sysClr val="windowText" lastClr="000000"/>
                          </a:solidFill>
                        </a:rPr>
                        <a:t>(</a:t>
                      </a:r>
                      <a:r>
                        <a:rPr kumimoji="1" lang="ja-JP" altLang="en-US" sz="1200" dirty="0">
                          <a:solidFill>
                            <a:sysClr val="windowText" lastClr="000000"/>
                          </a:solidFill>
                        </a:rPr>
                        <a:t>小項目</a:t>
                      </a:r>
                      <a:r>
                        <a:rPr kumimoji="1" lang="en-US" altLang="ja-JP" sz="1200" dirty="0">
                          <a:solidFill>
                            <a:sysClr val="windowText" lastClr="000000"/>
                          </a:solidFill>
                        </a:rPr>
                        <a:t>)</a:t>
                      </a:r>
                      <a:endParaRPr kumimoji="1" lang="ja-JP" altLang="en-US" sz="12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gridSpan="7">
                  <a:txBody>
                    <a:bodyPr/>
                    <a:lstStyle/>
                    <a:p>
                      <a:pPr algn="ctr"/>
                      <a:r>
                        <a:rPr kumimoji="1" lang="ja-JP" altLang="en-US" sz="1200" dirty="0">
                          <a:solidFill>
                            <a:sysClr val="windowText" lastClr="000000"/>
                          </a:solidFill>
                        </a:rPr>
                        <a:t>現場ニーズの番号</a:t>
                      </a:r>
                      <a:endParaRPr kumimoji="1" lang="en-US" altLang="ja-JP" sz="12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pPr algn="ctr"/>
                      <a:endParaRPr kumimoji="1" lang="en-US" altLang="ja-JP"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en-US" altLang="ja-JP"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en-US" altLang="ja-JP"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en-US" altLang="ja-JP"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9503163"/>
                  </a:ext>
                </a:extLst>
              </a:tr>
              <a:tr h="384928">
                <a:tc gridSpan="2" vMerge="1">
                  <a:txBody>
                    <a:bodyPr/>
                    <a:lstStyle/>
                    <a:p>
                      <a:endParaRPr kumimoji="1" lang="ja-JP" altLang="en-US"/>
                    </a:p>
                  </a:txBody>
                  <a:tcPr/>
                </a:tc>
                <a:tc hMerge="1" vMerge="1">
                  <a:txBody>
                    <a:bodyPr/>
                    <a:lstStyle/>
                    <a:p>
                      <a:pPr algn="ctr"/>
                      <a:endParaRPr kumimoji="1" lang="ja-JP" altLang="en-US"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sz="10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b="1" dirty="0">
                          <a:solidFill>
                            <a:schemeClr val="tx1"/>
                          </a:solidFill>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kumimoji="1" lang="ja-JP" altLang="en-US" sz="1600" b="1" dirty="0">
                          <a:solidFill>
                            <a:schemeClr val="tx1"/>
                          </a:solidFill>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kumimoji="1" lang="ja-JP" altLang="en-US" sz="1600" b="1" dirty="0">
                          <a:solidFill>
                            <a:schemeClr val="tx1"/>
                          </a:solidFill>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kumimoji="1" lang="ja-JP" altLang="en-US" sz="1600" b="1" dirty="0" smtClean="0">
                          <a:solidFill>
                            <a:schemeClr val="tx1"/>
                          </a:solidFill>
                        </a:rPr>
                        <a:t>④</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kumimoji="1" lang="ja-JP" altLang="en-US" sz="1600" b="1" dirty="0" smtClean="0">
                          <a:solidFill>
                            <a:schemeClr val="tx1"/>
                          </a:solidFill>
                        </a:rPr>
                        <a:t>⑤</a:t>
                      </a:r>
                      <a:endParaRPr kumimoji="1" lang="en-US" altLang="ja-JP"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kumimoji="1" lang="ja-JP" altLang="en-US" sz="1600" b="1" dirty="0" smtClean="0">
                          <a:solidFill>
                            <a:schemeClr val="tx1"/>
                          </a:solidFill>
                        </a:rPr>
                        <a:t>⑥</a:t>
                      </a:r>
                      <a:endParaRPr kumimoji="1" lang="en-US" altLang="ja-JP"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kumimoji="1" lang="ja-JP" altLang="en-US" sz="1600" b="1" dirty="0" smtClean="0">
                          <a:solidFill>
                            <a:schemeClr val="tx1"/>
                          </a:solidFill>
                        </a:rPr>
                        <a:t>⑦</a:t>
                      </a:r>
                      <a:endParaRPr kumimoji="1" lang="en-US" altLang="ja-JP"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892174226"/>
                  </a:ext>
                </a:extLst>
              </a:tr>
              <a:tr h="0">
                <a:tc rowSpan="9">
                  <a:txBody>
                    <a:bodyPr/>
                    <a:lstStyle/>
                    <a:p>
                      <a:pPr algn="ctr"/>
                      <a:r>
                        <a:rPr kumimoji="1" lang="ja-JP" altLang="en-US" sz="1400" dirty="0">
                          <a:latin typeface="ＭＳ Ｐゴシック" panose="020B0600070205080204" pitchFamily="50" charset="-128"/>
                          <a:ea typeface="ＭＳ Ｐゴシック" panose="020B0600070205080204" pitchFamily="50" charset="-128"/>
                        </a:rPr>
                        <a:t>現場ニーズを</a:t>
                      </a:r>
                      <a:endParaRPr kumimoji="1" lang="en-US" altLang="ja-JP" sz="1400" dirty="0">
                        <a:latin typeface="ＭＳ Ｐゴシック" panose="020B0600070205080204" pitchFamily="50" charset="-128"/>
                        <a:ea typeface="ＭＳ Ｐゴシック" panose="020B0600070205080204" pitchFamily="50" charset="-128"/>
                      </a:endParaRPr>
                    </a:p>
                    <a:p>
                      <a:pPr algn="ctr"/>
                      <a:r>
                        <a:rPr kumimoji="1" lang="ja-JP" altLang="en-US" sz="1400" dirty="0">
                          <a:latin typeface="ＭＳ Ｐゴシック" panose="020B0600070205080204" pitchFamily="50" charset="-128"/>
                          <a:ea typeface="ＭＳ Ｐゴシック" panose="020B0600070205080204" pitchFamily="50" charset="-128"/>
                        </a:rPr>
                        <a:t>踏まえた評価項目</a:t>
                      </a: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r>
                        <a:rPr kumimoji="1" lang="ja-JP" altLang="en-US" sz="1400" dirty="0">
                          <a:latin typeface="ＭＳ Ｐゴシック" panose="020B0600070205080204" pitchFamily="50" charset="-128"/>
                          <a:ea typeface="ＭＳ Ｐゴシック" panose="020B0600070205080204" pitchFamily="50" charset="-128"/>
                        </a:rPr>
                        <a:t>適用性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a:latin typeface="ＭＳ Ｐゴシック" panose="020B0600070205080204" pitchFamily="50" charset="-128"/>
                          <a:ea typeface="ＭＳ Ｐゴシック" panose="020B0600070205080204" pitchFamily="50" charset="-128"/>
                        </a:rPr>
                        <a:t>現場ニーズ、現場条件との適合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18754932"/>
                  </a:ext>
                </a:extLst>
              </a:tr>
              <a:tr h="0">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vMerge="1">
                  <a:txBody>
                    <a:bodyPr/>
                    <a:lstStyle/>
                    <a:p>
                      <a:endParaRPr kumimoji="1" lang="ja-JP" altLang="en-US" sz="1400" dirty="0">
                        <a:latin typeface="ＭＳ Ｐゴシック" panose="020B0600070205080204" pitchFamily="50" charset="-128"/>
                        <a:ea typeface="ＭＳ Ｐゴシック" panose="020B060007020508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a:latin typeface="ＭＳ Ｐゴシック" panose="020B0600070205080204" pitchFamily="50" charset="-128"/>
                          <a:ea typeface="ＭＳ Ｐゴシック" panose="020B0600070205080204" pitchFamily="50" charset="-128"/>
                        </a:rPr>
                        <a:t>技術の信頼性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1516738"/>
                  </a:ext>
                </a:extLst>
              </a:tr>
              <a:tr h="0">
                <a:tc vMerge="1">
                  <a:txBody>
                    <a:bodyPr/>
                    <a:lstStyle/>
                    <a:p>
                      <a:endParaRPr kumimoji="1" lang="ja-JP" altLang="en-US"/>
                    </a:p>
                  </a:txBody>
                  <a:tcPr/>
                </a:tc>
                <a:tc vMerge="1">
                  <a:txBody>
                    <a:bodyPr/>
                    <a:lstStyle/>
                    <a:p>
                      <a:endParaRPr kumimoji="1" lang="ja-JP" altLang="en-US" sz="1400" dirty="0">
                        <a:latin typeface="ＭＳ Ｐゴシック" panose="020B0600070205080204" pitchFamily="50" charset="-128"/>
                        <a:ea typeface="ＭＳ Ｐゴシック" panose="020B060007020508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a:latin typeface="ＭＳ Ｐゴシック" panose="020B0600070205080204" pitchFamily="50" charset="-128"/>
                          <a:ea typeface="ＭＳ Ｐゴシック" panose="020B0600070205080204" pitchFamily="50" charset="-128"/>
                        </a:rPr>
                        <a:t>供給体制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375218"/>
                  </a:ext>
                </a:extLst>
              </a:tr>
              <a:tr h="0">
                <a:tc vMerge="1">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3">
                  <a:txBody>
                    <a:bodyPr/>
                    <a:lstStyle/>
                    <a:p>
                      <a:pPr algn="ctr"/>
                      <a:r>
                        <a:rPr kumimoji="1" lang="ja-JP" altLang="en-US" sz="1400" dirty="0">
                          <a:latin typeface="ＭＳ Ｐゴシック" panose="020B0600070205080204" pitchFamily="50" charset="-128"/>
                          <a:ea typeface="ＭＳ Ｐゴシック" panose="020B0600070205080204" pitchFamily="50" charset="-128"/>
                        </a:rPr>
                        <a:t>施工性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a:latin typeface="ＭＳ Ｐゴシック" panose="020B0600070205080204" pitchFamily="50" charset="-128"/>
                          <a:ea typeface="ＭＳ Ｐゴシック" panose="020B0600070205080204" pitchFamily="50" charset="-128"/>
                        </a:rPr>
                        <a:t>現場作業工程の短縮効果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680681"/>
                  </a:ext>
                </a:extLst>
              </a:tr>
              <a:tr h="0">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r>
                        <a:rPr kumimoji="1" lang="ja-JP" altLang="en-US" sz="1400" dirty="0" smtClean="0">
                          <a:latin typeface="ＭＳ Ｐゴシック" panose="020B0600070205080204" pitchFamily="50" charset="-128"/>
                          <a:ea typeface="ＭＳ Ｐゴシック" panose="020B0600070205080204" pitchFamily="50" charset="-128"/>
                        </a:rPr>
                        <a:t>現場条件への対応の可否</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2879985"/>
                  </a:ext>
                </a:extLst>
              </a:tr>
              <a:tr h="0">
                <a:tc vMerge="1">
                  <a:txBody>
                    <a:bodyPr/>
                    <a:lstStyle/>
                    <a:p>
                      <a:endParaRPr kumimoji="1" lang="ja-JP" altLang="en-US"/>
                    </a:p>
                  </a:txBody>
                  <a:tcPr/>
                </a:tc>
                <a:tc vMerge="1">
                  <a:txBody>
                    <a:bodyPr/>
                    <a:lstStyle/>
                    <a:p>
                      <a:endParaRPr kumimoji="1" lang="ja-JP" altLang="en-US" sz="1400" dirty="0">
                        <a:latin typeface="ＭＳ Ｐゴシック" panose="020B0600070205080204" pitchFamily="50" charset="-128"/>
                        <a:ea typeface="ＭＳ Ｐゴシック" panose="020B060007020508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r>
                        <a:rPr kumimoji="1" lang="ja-JP" altLang="en-US" sz="1400" dirty="0">
                          <a:latin typeface="ＭＳ Ｐゴシック" panose="020B0600070205080204" pitchFamily="50" charset="-128"/>
                          <a:ea typeface="ＭＳ Ｐゴシック" panose="020B0600070205080204" pitchFamily="50" charset="-128"/>
                        </a:rPr>
                        <a:t>省人化・省力化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2924168"/>
                  </a:ext>
                </a:extLst>
              </a:tr>
              <a:tr h="0">
                <a:tc vMerge="1">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pPr algn="ctr"/>
                      <a:r>
                        <a:rPr kumimoji="1" lang="ja-JP" altLang="en-US" sz="1400" dirty="0">
                          <a:latin typeface="ＭＳ Ｐゴシック" panose="020B0600070205080204" pitchFamily="50" charset="-128"/>
                          <a:ea typeface="ＭＳ Ｐゴシック" panose="020B0600070205080204" pitchFamily="50" charset="-128"/>
                        </a:rPr>
                        <a:t>経済性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a:latin typeface="ＭＳ Ｐゴシック" panose="020B0600070205080204" pitchFamily="50" charset="-128"/>
                          <a:ea typeface="ＭＳ Ｐゴシック" panose="020B0600070205080204" pitchFamily="50" charset="-128"/>
                        </a:rPr>
                        <a:t>コスト削減効果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4448899"/>
                  </a:ext>
                </a:extLst>
              </a:tr>
              <a:tr h="0">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vMerge="1">
                  <a:txBody>
                    <a:bodyPr/>
                    <a:lstStyle/>
                    <a:p>
                      <a:pPr algn="ctr"/>
                      <a:endParaRPr kumimoji="1" lang="ja-JP" altLang="en-US" sz="1200" dirty="0">
                        <a:latin typeface="ＭＳ Ｐゴシック" panose="020B0600070205080204" pitchFamily="50" charset="-128"/>
                        <a:ea typeface="ＭＳ Ｐゴシック" panose="020B060007020508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a:latin typeface="ＭＳ Ｐゴシック" panose="020B0600070205080204" pitchFamily="50" charset="-128"/>
                          <a:ea typeface="ＭＳ Ｐゴシック" panose="020B0600070205080204" pitchFamily="50" charset="-128"/>
                        </a:rPr>
                        <a:t>波及効果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7221729"/>
                  </a:ext>
                </a:extLst>
              </a:tr>
              <a:tr h="0">
                <a:tc vMerge="1">
                  <a:txBody>
                    <a:bodyPr/>
                    <a:lstStyle/>
                    <a:p>
                      <a:pPr algn="ctr"/>
                      <a:endParaRPr kumimoji="1" lang="ja-JP" altLang="en-US" sz="1200" dirty="0">
                        <a:latin typeface="ＭＳ Ｐゴシック" panose="020B0600070205080204" pitchFamily="50" charset="-128"/>
                        <a:ea typeface="ＭＳ Ｐゴシック" panose="020B060007020508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latin typeface="ＭＳ Ｐゴシック" panose="020B0600070205080204" pitchFamily="50" charset="-128"/>
                          <a:ea typeface="ＭＳ Ｐゴシック" panose="020B0600070205080204" pitchFamily="50" charset="-128"/>
                        </a:rPr>
                        <a:t>実現性</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ＭＳ Ｐゴシック" panose="020B0600070205080204" pitchFamily="50" charset="-128"/>
                          <a:ea typeface="ＭＳ Ｐゴシック" panose="020B0600070205080204" pitchFamily="50" charset="-128"/>
                        </a:rPr>
                        <a:t>試験工事計画の有無</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〇</a:t>
                      </a:r>
                      <a:endPar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〇</a:t>
                      </a:r>
                      <a:endPar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805708"/>
                  </a:ext>
                </a:extLst>
              </a:tr>
              <a:tr h="0">
                <a:tc rowSpan="5">
                  <a:txBody>
                    <a:bodyPr/>
                    <a:lstStyle/>
                    <a:p>
                      <a:pPr algn="ctr"/>
                      <a:r>
                        <a:rPr kumimoji="1" lang="ja-JP" altLang="en-US" sz="1400" dirty="0">
                          <a:latin typeface="ＭＳ Ｐゴシック" panose="020B0600070205080204" pitchFamily="50" charset="-128"/>
                          <a:ea typeface="ＭＳ Ｐゴシック" panose="020B0600070205080204" pitchFamily="50" charset="-128"/>
                        </a:rPr>
                        <a:t>政策ニーズを</a:t>
                      </a:r>
                      <a:endParaRPr kumimoji="1" lang="en-US" altLang="ja-JP" sz="1400" dirty="0">
                        <a:latin typeface="ＭＳ Ｐゴシック" panose="020B0600070205080204" pitchFamily="50" charset="-128"/>
                        <a:ea typeface="ＭＳ Ｐゴシック" panose="020B0600070205080204" pitchFamily="50" charset="-128"/>
                      </a:endParaRPr>
                    </a:p>
                    <a:p>
                      <a:pPr algn="ctr"/>
                      <a:r>
                        <a:rPr kumimoji="1" lang="ja-JP" altLang="en-US" sz="1400" dirty="0">
                          <a:latin typeface="ＭＳ Ｐゴシック" panose="020B0600070205080204" pitchFamily="50" charset="-128"/>
                          <a:ea typeface="ＭＳ Ｐゴシック" panose="020B0600070205080204" pitchFamily="50" charset="-128"/>
                        </a:rPr>
                        <a:t>踏まえた</a:t>
                      </a:r>
                      <a:endParaRPr kumimoji="1" lang="en-US" altLang="ja-JP" sz="1400" dirty="0">
                        <a:latin typeface="ＭＳ Ｐゴシック" panose="020B0600070205080204" pitchFamily="50" charset="-128"/>
                        <a:ea typeface="ＭＳ Ｐゴシック" panose="020B0600070205080204" pitchFamily="50" charset="-128"/>
                      </a:endParaRPr>
                    </a:p>
                    <a:p>
                      <a:pPr algn="ctr"/>
                      <a:r>
                        <a:rPr kumimoji="1" lang="ja-JP" altLang="en-US" sz="1400" dirty="0">
                          <a:latin typeface="ＭＳ Ｐゴシック" panose="020B0600070205080204" pitchFamily="50" charset="-128"/>
                          <a:ea typeface="ＭＳ Ｐゴシック" panose="020B0600070205080204" pitchFamily="50" charset="-128"/>
                        </a:rPr>
                        <a:t>評価項目</a:t>
                      </a: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kumimoji="1" lang="ja-JP" altLang="en-US" sz="1400" dirty="0">
                          <a:latin typeface="ＭＳ Ｐゴシック" panose="020B0600070205080204" pitchFamily="50" charset="-128"/>
                          <a:ea typeface="ＭＳ Ｐゴシック" panose="020B0600070205080204" pitchFamily="50" charset="-128"/>
                        </a:rPr>
                        <a:t>維持管理性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a:latin typeface="ＭＳ Ｐゴシック" panose="020B0600070205080204" pitchFamily="50" charset="-128"/>
                          <a:ea typeface="ＭＳ Ｐゴシック" panose="020B0600070205080204" pitchFamily="50" charset="-128"/>
                        </a:rPr>
                        <a:t>耐久性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9577829"/>
                  </a:ext>
                </a:extLst>
              </a:tr>
              <a:tr h="0">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vMerge="1">
                  <a:txBody>
                    <a:bodyPr/>
                    <a:lstStyle/>
                    <a:p>
                      <a:pPr algn="ctr"/>
                      <a:endParaRPr kumimoji="1" lang="ja-JP" altLang="en-US" sz="1200" dirty="0">
                        <a:latin typeface="ＭＳ Ｐゴシック" panose="020B0600070205080204" pitchFamily="50" charset="-128"/>
                        <a:ea typeface="ＭＳ Ｐゴシック" panose="020B060007020508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a:latin typeface="ＭＳ Ｐゴシック" panose="020B0600070205080204" pitchFamily="50" charset="-128"/>
                          <a:ea typeface="ＭＳ Ｐゴシック" panose="020B0600070205080204" pitchFamily="50" charset="-128"/>
                        </a:rPr>
                        <a:t>維持管理労力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3857103"/>
                  </a:ext>
                </a:extLst>
              </a:tr>
              <a:tr h="0">
                <a:tc vMerge="1">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latin typeface="ＭＳ Ｐゴシック" panose="020B0600070205080204" pitchFamily="50" charset="-128"/>
                          <a:ea typeface="ＭＳ Ｐゴシック" panose="020B0600070205080204" pitchFamily="50" charset="-128"/>
                        </a:rPr>
                        <a:t>働き方改革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a:latin typeface="ＭＳ Ｐゴシック" panose="020B0600070205080204" pitchFamily="50" charset="-128"/>
                          <a:ea typeface="ＭＳ Ｐゴシック" panose="020B0600070205080204" pitchFamily="50" charset="-128"/>
                        </a:rPr>
                        <a:t>安全性の向上・専門作業の簡略化　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7734264"/>
                  </a:ext>
                </a:extLst>
              </a:tr>
              <a:tr h="0">
                <a:tc vMerge="1">
                  <a:txBody>
                    <a:bodyPr/>
                    <a:lstStyle/>
                    <a:p>
                      <a:pPr algn="ctr"/>
                      <a:endParaRPr kumimoji="1" lang="ja-JP" altLang="en-US" sz="1200" dirty="0">
                        <a:latin typeface="ＭＳ Ｐゴシック" panose="020B0600070205080204" pitchFamily="50" charset="-128"/>
                        <a:ea typeface="ＭＳ Ｐゴシック" panose="020B060007020508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latin typeface="ＭＳ Ｐゴシック" panose="020B0600070205080204" pitchFamily="50" charset="-128"/>
                          <a:ea typeface="ＭＳ Ｐゴシック" panose="020B0600070205080204" pitchFamily="50" charset="-128"/>
                        </a:rPr>
                        <a:t>環境保護への対応</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ＭＳ Ｐゴシック" panose="020B0600070205080204" pitchFamily="50" charset="-128"/>
                          <a:ea typeface="ＭＳ Ｐゴシック" panose="020B0600070205080204" pitchFamily="50" charset="-128"/>
                        </a:rPr>
                        <a:t>環境負荷の低減　等</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0383074"/>
                  </a:ext>
                </a:extLst>
              </a:tr>
              <a:tr h="0">
                <a:tc vMerge="1">
                  <a:txBody>
                    <a:bodyPr/>
                    <a:lstStyle/>
                    <a:p>
                      <a:pPr algn="ctr"/>
                      <a:endParaRPr kumimoji="1" lang="ja-JP" altLang="en-US" sz="1200" dirty="0">
                        <a:latin typeface="ＭＳ Ｐゴシック" panose="020B0600070205080204" pitchFamily="50" charset="-128"/>
                        <a:ea typeface="ＭＳ Ｐゴシック" panose="020B060007020508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latin typeface="ＭＳ Ｐゴシック" panose="020B0600070205080204" pitchFamily="50" charset="-128"/>
                          <a:ea typeface="ＭＳ Ｐゴシック" panose="020B0600070205080204" pitchFamily="50" charset="-128"/>
                        </a:rPr>
                        <a:t>インフラ</a:t>
                      </a:r>
                      <a:r>
                        <a:rPr kumimoji="1" lang="en-US" altLang="ja-JP" sz="1400" dirty="0" smtClean="0">
                          <a:latin typeface="ＭＳ Ｐゴシック" panose="020B0600070205080204" pitchFamily="50" charset="-128"/>
                          <a:ea typeface="ＭＳ Ｐゴシック" panose="020B0600070205080204" pitchFamily="50" charset="-128"/>
                        </a:rPr>
                        <a:t>DX</a:t>
                      </a:r>
                      <a:r>
                        <a:rPr kumimoji="1" lang="ja-JP" altLang="en-US" sz="1400" dirty="0" err="1" smtClean="0">
                          <a:latin typeface="ＭＳ Ｐゴシック" panose="020B0600070205080204" pitchFamily="50" charset="-128"/>
                          <a:ea typeface="ＭＳ Ｐゴシック" panose="020B0600070205080204" pitchFamily="50" charset="-128"/>
                        </a:rPr>
                        <a:t>への</a:t>
                      </a:r>
                      <a:r>
                        <a:rPr kumimoji="1" lang="ja-JP" altLang="en-US" sz="1400" dirty="0" smtClean="0">
                          <a:latin typeface="ＭＳ Ｐゴシック" panose="020B0600070205080204" pitchFamily="50" charset="-128"/>
                          <a:ea typeface="ＭＳ Ｐゴシック" panose="020B0600070205080204" pitchFamily="50" charset="-128"/>
                        </a:rPr>
                        <a:t>対応</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ＭＳ Ｐゴシック" panose="020B0600070205080204" pitchFamily="50" charset="-128"/>
                          <a:ea typeface="ＭＳ Ｐゴシック" panose="020B0600070205080204" pitchFamily="50" charset="-128"/>
                        </a:rPr>
                        <a:t>デジタル技術の活用の有無</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441721"/>
                  </a:ext>
                </a:extLst>
              </a:tr>
            </a:tbl>
          </a:graphicData>
        </a:graphic>
      </p:graphicFrame>
      <p:sp>
        <p:nvSpPr>
          <p:cNvPr id="3" name="正方形/長方形 2">
            <a:extLst>
              <a:ext uri="{FF2B5EF4-FFF2-40B4-BE49-F238E27FC236}">
                <a16:creationId xmlns:a16="http://schemas.microsoft.com/office/drawing/2014/main" id="{CE4B7582-F1EE-4A1A-E4FE-89FFC1288C30}"/>
              </a:ext>
            </a:extLst>
          </p:cNvPr>
          <p:cNvSpPr/>
          <p:nvPr/>
        </p:nvSpPr>
        <p:spPr>
          <a:xfrm>
            <a:off x="189671" y="275116"/>
            <a:ext cx="9569471" cy="1015663"/>
          </a:xfrm>
          <a:prstGeom prst="rect">
            <a:avLst/>
          </a:prstGeom>
        </p:spPr>
        <p:txBody>
          <a:bodyPr wrap="square">
            <a:spAutoFit/>
          </a:bodyPr>
          <a:lstStyle/>
          <a:p>
            <a:r>
              <a:rPr lang="ja-JP" altLang="en-US" sz="2000" dirty="0">
                <a:latin typeface="ＭＳ ゴシック" panose="020B0609070205080204" pitchFamily="49" charset="-128"/>
                <a:ea typeface="ＭＳ ゴシック" panose="020B0609070205080204" pitchFamily="49" charset="-128"/>
              </a:rPr>
              <a:t>＜各現場ニーズの審査項目＞</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応募する現場ニーズに合わせて</a:t>
            </a:r>
            <a:r>
              <a:rPr lang="ja-JP" altLang="en-US" sz="2000" dirty="0" smtClean="0">
                <a:latin typeface="ＭＳ ゴシック" panose="020B0609070205080204" pitchFamily="49" charset="-128"/>
                <a:ea typeface="ＭＳ ゴシック" panose="020B0609070205080204" pitchFamily="49" charset="-128"/>
              </a:rPr>
              <a:t>、「◎」と「</a:t>
            </a:r>
            <a:r>
              <a:rPr lang="ja-JP" altLang="en-US" sz="2000" dirty="0">
                <a:latin typeface="ＭＳ ゴシック" panose="020B0609070205080204" pitchFamily="49" charset="-128"/>
                <a:ea typeface="ＭＳ ゴシック" panose="020B0609070205080204" pitchFamily="49" charset="-128"/>
              </a:rPr>
              <a:t>○」の項目のみ記載してください。</a:t>
            </a:r>
            <a:endParaRPr lang="en-US" altLang="ja-JP" sz="2000" dirty="0">
              <a:latin typeface="ＭＳ ゴシック" panose="020B0609070205080204" pitchFamily="49" charset="-128"/>
              <a:ea typeface="ＭＳ ゴシック" panose="020B0609070205080204" pitchFamily="49" charset="-128"/>
            </a:endParaRPr>
          </a:p>
          <a:p>
            <a:r>
              <a:rPr lang="en-US" altLang="ja-JP" sz="2000" dirty="0">
                <a:latin typeface="ＭＳ ゴシック" panose="020B0609070205080204" pitchFamily="49" charset="-128"/>
                <a:ea typeface="ＭＳ ゴシック" panose="020B0609070205080204" pitchFamily="49" charset="-128"/>
              </a:rPr>
              <a:t>※</a:t>
            </a:r>
            <a:r>
              <a:rPr lang="ja-JP" altLang="en-US" sz="2000" dirty="0">
                <a:latin typeface="ＭＳ ゴシック" panose="020B0609070205080204" pitchFamily="49" charset="-128"/>
                <a:ea typeface="ＭＳ ゴシック" panose="020B0609070205080204" pitchFamily="49" charset="-128"/>
              </a:rPr>
              <a:t>　</a:t>
            </a:r>
            <a:r>
              <a:rPr lang="ja-JP" altLang="en-US" sz="2000" dirty="0" smtClean="0">
                <a:latin typeface="ＭＳ ゴシック" panose="020B0609070205080204" pitchFamily="49" charset="-128"/>
                <a:ea typeface="ＭＳ ゴシック" panose="020B0609070205080204" pitchFamily="49" charset="-128"/>
              </a:rPr>
              <a:t>◎：審査対象</a:t>
            </a:r>
            <a:r>
              <a:rPr lang="en-US" altLang="ja-JP" sz="2000" dirty="0" smtClean="0">
                <a:latin typeface="ＭＳ ゴシック" panose="020B0609070205080204" pitchFamily="49" charset="-128"/>
                <a:ea typeface="ＭＳ ゴシック" panose="020B0609070205080204" pitchFamily="49" charset="-128"/>
              </a:rPr>
              <a:t>(</a:t>
            </a:r>
            <a:r>
              <a:rPr lang="ja-JP" altLang="en-US" sz="2000" dirty="0" smtClean="0">
                <a:latin typeface="ＭＳ ゴシック" panose="020B0609070205080204" pitchFamily="49" charset="-128"/>
                <a:ea typeface="ＭＳ ゴシック" panose="020B0609070205080204" pitchFamily="49" charset="-128"/>
              </a:rPr>
              <a:t>重点評価項目</a:t>
            </a:r>
            <a:r>
              <a:rPr lang="en-US" altLang="ja-JP" sz="2000" dirty="0" smtClean="0">
                <a:latin typeface="ＭＳ ゴシック" panose="020B0609070205080204" pitchFamily="49" charset="-128"/>
                <a:ea typeface="ＭＳ ゴシック" panose="020B0609070205080204" pitchFamily="49" charset="-128"/>
              </a:rPr>
              <a:t>)</a:t>
            </a:r>
            <a:r>
              <a:rPr lang="ja-JP" altLang="en-US" sz="2000" dirty="0">
                <a:latin typeface="ＭＳ ゴシック" panose="020B0609070205080204" pitchFamily="49" charset="-128"/>
                <a:ea typeface="ＭＳ ゴシック" panose="020B0609070205080204" pitchFamily="49" charset="-128"/>
              </a:rPr>
              <a:t> 　</a:t>
            </a:r>
            <a:r>
              <a:rPr lang="en-US" altLang="ja-JP" sz="2000" dirty="0">
                <a:latin typeface="ＭＳ ゴシック" panose="020B0609070205080204" pitchFamily="49" charset="-128"/>
                <a:ea typeface="ＭＳ ゴシック" panose="020B0609070205080204" pitchFamily="49" charset="-128"/>
              </a:rPr>
              <a:t>/</a:t>
            </a:r>
            <a:r>
              <a:rPr lang="ja-JP" altLang="en-US" sz="2000" dirty="0">
                <a:latin typeface="ＭＳ ゴシック" panose="020B0609070205080204" pitchFamily="49" charset="-128"/>
                <a:ea typeface="ＭＳ ゴシック" panose="020B0609070205080204" pitchFamily="49" charset="-128"/>
              </a:rPr>
              <a:t>　○</a:t>
            </a:r>
            <a:r>
              <a:rPr lang="ja-JP" altLang="en-US" sz="2000" dirty="0" smtClean="0">
                <a:latin typeface="ＭＳ ゴシック" panose="020B0609070205080204" pitchFamily="49" charset="-128"/>
                <a:ea typeface="ＭＳ ゴシック" panose="020B0609070205080204" pitchFamily="49" charset="-128"/>
              </a:rPr>
              <a:t>：審査</a:t>
            </a:r>
            <a:r>
              <a:rPr lang="ja-JP" altLang="en-US" sz="2000" dirty="0">
                <a:latin typeface="ＭＳ ゴシック" panose="020B0609070205080204" pitchFamily="49" charset="-128"/>
                <a:ea typeface="ＭＳ ゴシック" panose="020B0609070205080204" pitchFamily="49" charset="-128"/>
              </a:rPr>
              <a:t>対象　</a:t>
            </a:r>
            <a:r>
              <a:rPr lang="en-US" altLang="ja-JP" sz="2000" dirty="0">
                <a:latin typeface="ＭＳ ゴシック" panose="020B0609070205080204" pitchFamily="49" charset="-128"/>
                <a:ea typeface="ＭＳ ゴシック" panose="020B0609070205080204" pitchFamily="49" charset="-128"/>
              </a:rPr>
              <a:t>/</a:t>
            </a:r>
            <a:r>
              <a:rPr lang="ja-JP" altLang="en-US" sz="2000" dirty="0">
                <a:latin typeface="ＭＳ ゴシック" panose="020B0609070205080204" pitchFamily="49" charset="-128"/>
                <a:ea typeface="ＭＳ ゴシック" panose="020B0609070205080204" pitchFamily="49" charset="-128"/>
              </a:rPr>
              <a:t>　</a:t>
            </a:r>
            <a:r>
              <a:rPr lang="en-US" altLang="ja-JP" sz="2000" dirty="0" smtClean="0">
                <a:latin typeface="ＭＳ ゴシック" panose="020B0609070205080204" pitchFamily="49" charset="-128"/>
                <a:ea typeface="ＭＳ ゴシック" panose="020B0609070205080204" pitchFamily="49" charset="-128"/>
              </a:rPr>
              <a:t>―</a:t>
            </a:r>
            <a:r>
              <a:rPr lang="ja-JP" altLang="en-US" sz="2000" dirty="0" smtClean="0">
                <a:latin typeface="ＭＳ ゴシック" panose="020B0609070205080204" pitchFamily="49" charset="-128"/>
                <a:ea typeface="ＭＳ ゴシック" panose="020B0609070205080204" pitchFamily="49" charset="-128"/>
              </a:rPr>
              <a:t>：審査</a:t>
            </a:r>
            <a:r>
              <a:rPr lang="ja-JP" altLang="en-US" sz="2000" dirty="0">
                <a:latin typeface="ＭＳ ゴシック" panose="020B0609070205080204" pitchFamily="49" charset="-128"/>
                <a:ea typeface="ＭＳ ゴシック" panose="020B0609070205080204" pitchFamily="49" charset="-128"/>
              </a:rPr>
              <a:t>対象外</a:t>
            </a:r>
          </a:p>
        </p:txBody>
      </p:sp>
    </p:spTree>
    <p:extLst>
      <p:ext uri="{BB962C8B-B14F-4D97-AF65-F5344CB8AC3E}">
        <p14:creationId xmlns:p14="http://schemas.microsoft.com/office/powerpoint/2010/main" val="3981251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530C339F-4681-45AA-860D-56EDB4209CED}"/>
              </a:ext>
            </a:extLst>
          </p:cNvPr>
          <p:cNvSpPr/>
          <p:nvPr/>
        </p:nvSpPr>
        <p:spPr>
          <a:xfrm>
            <a:off x="0" y="0"/>
            <a:ext cx="9906000" cy="492443"/>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8">
            <a:extLst>
              <a:ext uri="{FF2B5EF4-FFF2-40B4-BE49-F238E27FC236}">
                <a16:creationId xmlns:a16="http://schemas.microsoft.com/office/drawing/2014/main" id="{47B37408-0EF0-4267-A7BE-ADBC10BC0ED0}"/>
              </a:ext>
            </a:extLst>
          </p:cNvPr>
          <p:cNvSpPr>
            <a:spLocks noGrp="1"/>
          </p:cNvSpPr>
          <p:nvPr>
            <p:ph type="sldNum" sz="quarter" idx="12"/>
          </p:nvPr>
        </p:nvSpPr>
        <p:spPr/>
        <p:txBody>
          <a:bodyPr/>
          <a:lstStyle/>
          <a:p>
            <a:fld id="{1D3BACCE-DF6C-48F0-9C67-ADB3DFD399D6}" type="slidenum">
              <a:rPr kumimoji="1" lang="ja-JP" altLang="en-US" smtClean="0"/>
              <a:t>4</a:t>
            </a:fld>
            <a:endParaRPr kumimoji="1" lang="ja-JP" altLang="en-US" dirty="0"/>
          </a:p>
        </p:txBody>
      </p:sp>
      <p:sp>
        <p:nvSpPr>
          <p:cNvPr id="5" name="テキスト ボックス 4">
            <a:extLst>
              <a:ext uri="{FF2B5EF4-FFF2-40B4-BE49-F238E27FC236}">
                <a16:creationId xmlns:a16="http://schemas.microsoft.com/office/drawing/2014/main" id="{6BE02C33-EF06-4392-842E-BECD6E04908C}"/>
              </a:ext>
            </a:extLst>
          </p:cNvPr>
          <p:cNvSpPr txBox="1"/>
          <p:nvPr/>
        </p:nvSpPr>
        <p:spPr>
          <a:xfrm>
            <a:off x="3927076" y="0"/>
            <a:ext cx="2051844" cy="492443"/>
          </a:xfrm>
          <a:prstGeom prst="rect">
            <a:avLst/>
          </a:prstGeom>
          <a:noFill/>
        </p:spPr>
        <p:txBody>
          <a:bodyPr wrap="none" lIns="0" tIns="0" rIns="0" bIns="0" rtlCol="0" anchor="ctr" anchorCtr="1">
            <a:spAutoFit/>
          </a:bodyPr>
          <a:lstStyle/>
          <a:p>
            <a:pPr algn="ctr"/>
            <a:r>
              <a:rPr kumimoji="1" lang="ja-JP" altLang="en-US" sz="3200" dirty="0">
                <a:solidFill>
                  <a:schemeClr val="bg1"/>
                </a:solidFill>
                <a:latin typeface="ＭＳ ゴシック" panose="020B0609070205080204" pitchFamily="49" charset="-128"/>
                <a:ea typeface="ＭＳ ゴシック" panose="020B0609070205080204" pitchFamily="49" charset="-128"/>
              </a:rPr>
              <a:t>提案の概要</a:t>
            </a:r>
          </a:p>
        </p:txBody>
      </p:sp>
      <p:sp>
        <p:nvSpPr>
          <p:cNvPr id="13" name="正方形/長方形 12">
            <a:extLst>
              <a:ext uri="{FF2B5EF4-FFF2-40B4-BE49-F238E27FC236}">
                <a16:creationId xmlns:a16="http://schemas.microsoft.com/office/drawing/2014/main" id="{73FB48F2-5E48-490F-A2D6-03ABEB4883F1}"/>
              </a:ext>
            </a:extLst>
          </p:cNvPr>
          <p:cNvSpPr/>
          <p:nvPr/>
        </p:nvSpPr>
        <p:spPr>
          <a:xfrm>
            <a:off x="250879" y="658026"/>
            <a:ext cx="9404242" cy="5695788"/>
          </a:xfrm>
          <a:prstGeom prst="rect">
            <a:avLst/>
          </a:prstGeom>
          <a:noFill/>
          <a:ln w="2540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7D745B49-4C65-4CCC-BD6F-B016BE3DBA4D}"/>
              </a:ext>
            </a:extLst>
          </p:cNvPr>
          <p:cNvSpPr txBox="1"/>
          <p:nvPr/>
        </p:nvSpPr>
        <p:spPr>
          <a:xfrm>
            <a:off x="457605" y="804252"/>
            <a:ext cx="3898503" cy="246221"/>
          </a:xfrm>
          <a:prstGeom prst="rect">
            <a:avLst/>
          </a:prstGeom>
          <a:noFill/>
        </p:spPr>
        <p:txBody>
          <a:bodyPr wrap="none" lIns="0" tIns="0" rIns="0" bIns="0" rtlCol="0" anchor="t" anchorCtr="0">
            <a:spAutoFit/>
          </a:bodyPr>
          <a:lstStyle/>
          <a:p>
            <a:r>
              <a:rPr kumimoji="1" lang="ja-JP" altLang="en-US" sz="1600" dirty="0">
                <a:latin typeface="ＭＳ ゴシック" panose="020B0609070205080204" pitchFamily="49" charset="-128"/>
                <a:ea typeface="ＭＳ ゴシック" panose="020B0609070205080204" pitchFamily="49" charset="-128"/>
              </a:rPr>
              <a:t>●提案</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シーズ</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の概要を記載してください</a:t>
            </a:r>
          </a:p>
        </p:txBody>
      </p:sp>
      <p:sp>
        <p:nvSpPr>
          <p:cNvPr id="10" name="大かっこ 9"/>
          <p:cNvSpPr/>
          <p:nvPr/>
        </p:nvSpPr>
        <p:spPr>
          <a:xfrm>
            <a:off x="457605" y="1155470"/>
            <a:ext cx="9027009" cy="5121506"/>
          </a:xfrm>
          <a:prstGeom prst="bracketPair">
            <a:avLst>
              <a:gd name="adj" fmla="val 32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898990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D745B49-4C65-4CCC-BD6F-B016BE3DBA4D}"/>
              </a:ext>
            </a:extLst>
          </p:cNvPr>
          <p:cNvSpPr txBox="1"/>
          <p:nvPr/>
        </p:nvSpPr>
        <p:spPr>
          <a:xfrm>
            <a:off x="610005" y="1156677"/>
            <a:ext cx="7720062" cy="215444"/>
          </a:xfrm>
          <a:prstGeom prst="rect">
            <a:avLst/>
          </a:prstGeom>
          <a:noFill/>
        </p:spPr>
        <p:txBody>
          <a:bodyPr wrap="none" lIns="0" tIns="0" rIns="0" bIns="0" rtlCol="0" anchor="t" anchorCtr="0">
            <a:spAutoFit/>
          </a:bodyPr>
          <a:lstStyle/>
          <a:p>
            <a:r>
              <a:rPr kumimoji="1" lang="ja-JP" altLang="en-US" sz="1400" dirty="0">
                <a:latin typeface="ＭＳ ゴシック" panose="020B0609070205080204" pitchFamily="49" charset="-128"/>
                <a:ea typeface="ＭＳ ゴシック" panose="020B0609070205080204" pitchFamily="49" charset="-128"/>
              </a:rPr>
              <a:t>□ 制約条件なく当該現場で適用可能である　　□ 制約条件はあるが当該現場で適用可能である</a:t>
            </a:r>
          </a:p>
        </p:txBody>
      </p:sp>
      <p:sp>
        <p:nvSpPr>
          <p:cNvPr id="4" name="正方形/長方形 3">
            <a:extLst>
              <a:ext uri="{FF2B5EF4-FFF2-40B4-BE49-F238E27FC236}">
                <a16:creationId xmlns:a16="http://schemas.microsoft.com/office/drawing/2014/main" id="{530C339F-4681-45AA-860D-56EDB4209CED}"/>
              </a:ext>
            </a:extLst>
          </p:cNvPr>
          <p:cNvSpPr/>
          <p:nvPr/>
        </p:nvSpPr>
        <p:spPr>
          <a:xfrm>
            <a:off x="0" y="0"/>
            <a:ext cx="9906000" cy="492443"/>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7D745B49-4C65-4CCC-BD6F-B016BE3DBA4D}"/>
              </a:ext>
            </a:extLst>
          </p:cNvPr>
          <p:cNvSpPr txBox="1"/>
          <p:nvPr/>
        </p:nvSpPr>
        <p:spPr>
          <a:xfrm>
            <a:off x="457605" y="804252"/>
            <a:ext cx="2667397" cy="246221"/>
          </a:xfrm>
          <a:prstGeom prst="rect">
            <a:avLst/>
          </a:prstGeom>
          <a:noFill/>
        </p:spPr>
        <p:txBody>
          <a:bodyPr wrap="none" lIns="0" tIns="0" rIns="0" bIns="0" rtlCol="0" anchor="t" anchorCtr="0">
            <a:spAutoFit/>
          </a:bodyPr>
          <a:lstStyle/>
          <a:p>
            <a:r>
              <a:rPr kumimoji="1" lang="ja-JP" altLang="en-US" sz="1600" dirty="0">
                <a:latin typeface="ＭＳ ゴシック" panose="020B0609070205080204" pitchFamily="49" charset="-128"/>
                <a:ea typeface="ＭＳ ゴシック" panose="020B0609070205080204" pitchFamily="49" charset="-128"/>
              </a:rPr>
              <a:t>●現場条件との適合について</a:t>
            </a:r>
          </a:p>
        </p:txBody>
      </p:sp>
      <p:sp>
        <p:nvSpPr>
          <p:cNvPr id="9" name="スライド番号プレースホルダー 8">
            <a:extLst>
              <a:ext uri="{FF2B5EF4-FFF2-40B4-BE49-F238E27FC236}">
                <a16:creationId xmlns:a16="http://schemas.microsoft.com/office/drawing/2014/main" id="{47B37408-0EF0-4267-A7BE-ADBC10BC0ED0}"/>
              </a:ext>
            </a:extLst>
          </p:cNvPr>
          <p:cNvSpPr>
            <a:spLocks noGrp="1"/>
          </p:cNvSpPr>
          <p:nvPr>
            <p:ph type="sldNum" sz="quarter" idx="12"/>
          </p:nvPr>
        </p:nvSpPr>
        <p:spPr/>
        <p:txBody>
          <a:bodyPr/>
          <a:lstStyle/>
          <a:p>
            <a:fld id="{1D3BACCE-DF6C-48F0-9C67-ADB3DFD399D6}" type="slidenum">
              <a:rPr kumimoji="1" lang="ja-JP" altLang="en-US" smtClean="0"/>
              <a:t>5</a:t>
            </a:fld>
            <a:endParaRPr kumimoji="1" lang="ja-JP" altLang="en-US" dirty="0"/>
          </a:p>
        </p:txBody>
      </p:sp>
      <p:sp>
        <p:nvSpPr>
          <p:cNvPr id="5" name="テキスト ボックス 4">
            <a:extLst>
              <a:ext uri="{FF2B5EF4-FFF2-40B4-BE49-F238E27FC236}">
                <a16:creationId xmlns:a16="http://schemas.microsoft.com/office/drawing/2014/main" id="{6BE02C33-EF06-4392-842E-BECD6E04908C}"/>
              </a:ext>
            </a:extLst>
          </p:cNvPr>
          <p:cNvSpPr txBox="1"/>
          <p:nvPr/>
        </p:nvSpPr>
        <p:spPr>
          <a:xfrm>
            <a:off x="3311520" y="0"/>
            <a:ext cx="3282951" cy="492443"/>
          </a:xfrm>
          <a:prstGeom prst="rect">
            <a:avLst/>
          </a:prstGeom>
          <a:noFill/>
        </p:spPr>
        <p:txBody>
          <a:bodyPr wrap="none" lIns="0" tIns="0" rIns="0" bIns="0" rtlCol="0" anchor="ctr" anchorCtr="1">
            <a:spAutoFit/>
          </a:bodyPr>
          <a:lstStyle/>
          <a:p>
            <a:pPr algn="ctr"/>
            <a:r>
              <a:rPr kumimoji="1" lang="ja-JP" altLang="en-US" sz="3200" dirty="0">
                <a:solidFill>
                  <a:schemeClr val="bg1"/>
                </a:solidFill>
                <a:latin typeface="ＭＳ ゴシック" panose="020B0609070205080204" pitchFamily="49" charset="-128"/>
                <a:ea typeface="ＭＳ ゴシック" panose="020B0609070205080204" pitchFamily="49" charset="-128"/>
              </a:rPr>
              <a:t>適用性について①</a:t>
            </a:r>
            <a:endParaRPr kumimoji="1" lang="en-US" altLang="ja-JP" sz="3200" dirty="0">
              <a:solidFill>
                <a:schemeClr val="bg1"/>
              </a:solidFill>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73FB48F2-5E48-490F-A2D6-03ABEB4883F1}"/>
              </a:ext>
            </a:extLst>
          </p:cNvPr>
          <p:cNvSpPr/>
          <p:nvPr/>
        </p:nvSpPr>
        <p:spPr>
          <a:xfrm>
            <a:off x="250879" y="658026"/>
            <a:ext cx="9404242" cy="5695788"/>
          </a:xfrm>
          <a:prstGeom prst="rect">
            <a:avLst/>
          </a:prstGeom>
          <a:noFill/>
          <a:ln w="2540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7D745B49-4C65-4CCC-BD6F-B016BE3DBA4D}"/>
              </a:ext>
            </a:extLst>
          </p:cNvPr>
          <p:cNvSpPr txBox="1"/>
          <p:nvPr/>
        </p:nvSpPr>
        <p:spPr>
          <a:xfrm>
            <a:off x="610005" y="1456791"/>
            <a:ext cx="7630294" cy="215444"/>
          </a:xfrm>
          <a:prstGeom prst="rect">
            <a:avLst/>
          </a:prstGeom>
          <a:noFill/>
        </p:spPr>
        <p:txBody>
          <a:bodyPr wrap="none" lIns="0" tIns="0" rIns="0" bIns="0" rtlCol="0" anchor="t" anchorCtr="0">
            <a:spAutoFit/>
          </a:bodyPr>
          <a:lstStyle/>
          <a:p>
            <a:r>
              <a:rPr kumimoji="1" lang="ja-JP" altLang="en-US" sz="1400" dirty="0">
                <a:latin typeface="ＭＳ ゴシック" panose="020B0609070205080204" pitchFamily="49" charset="-128"/>
                <a:ea typeface="ＭＳ ゴシック" panose="020B0609070205080204" pitchFamily="49" charset="-128"/>
              </a:rPr>
              <a:t>□ 別の現場や規格であれば適用可能である</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技術の改良により当該現場での適用が期待できる</a:t>
            </a:r>
            <a:r>
              <a:rPr kumimoji="1" lang="en-US" altLang="ja-JP" sz="1400" dirty="0">
                <a:latin typeface="ＭＳ ゴシック" panose="020B0609070205080204" pitchFamily="49" charset="-128"/>
                <a:ea typeface="ＭＳ ゴシック" panose="020B0609070205080204" pitchFamily="49" charset="-128"/>
              </a:rPr>
              <a:t>)</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3" name="大かっこ 2"/>
          <p:cNvSpPr/>
          <p:nvPr/>
        </p:nvSpPr>
        <p:spPr>
          <a:xfrm>
            <a:off x="457605" y="1778438"/>
            <a:ext cx="9027009" cy="4498537"/>
          </a:xfrm>
          <a:prstGeom prst="bracketPair">
            <a:avLst>
              <a:gd name="adj" fmla="val 3849"/>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7D745B49-4C65-4CCC-BD6F-B016BE3DBA4D}"/>
              </a:ext>
            </a:extLst>
          </p:cNvPr>
          <p:cNvSpPr txBox="1"/>
          <p:nvPr/>
        </p:nvSpPr>
        <p:spPr>
          <a:xfrm>
            <a:off x="720377" y="1901488"/>
            <a:ext cx="6104235" cy="430887"/>
          </a:xfrm>
          <a:prstGeom prst="rect">
            <a:avLst/>
          </a:prstGeom>
          <a:noFill/>
        </p:spPr>
        <p:txBody>
          <a:bodyPr wrap="none" lIns="0" tIns="0" rIns="0" bIns="0" rtlCol="0" anchor="t" anchorCtr="0">
            <a:spAutoFit/>
          </a:bodyPr>
          <a:lstStyle/>
          <a:p>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例　対応可能な規格が○○～○○であり、・・・</a:t>
            </a:r>
            <a:endParaRPr kumimoji="1" lang="en-US" altLang="ja-JP" sz="1400" dirty="0">
              <a:solidFill>
                <a:schemeClr val="bg1">
                  <a:lumMod val="50000"/>
                </a:schemeClr>
              </a:solidFill>
              <a:latin typeface="ＭＳ ゴシック" panose="020B0609070205080204" pitchFamily="49" charset="-128"/>
              <a:ea typeface="ＭＳ ゴシック" panose="020B0609070205080204" pitchFamily="49" charset="-128"/>
            </a:endParaRPr>
          </a:p>
          <a:p>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　　○○のため、施工時には○○するなどの対策が必要であるが、・・・　</a:t>
            </a:r>
          </a:p>
        </p:txBody>
      </p:sp>
      <p:sp>
        <p:nvSpPr>
          <p:cNvPr id="6" name="正方形/長方形 5"/>
          <p:cNvSpPr/>
          <p:nvPr/>
        </p:nvSpPr>
        <p:spPr>
          <a:xfrm>
            <a:off x="1133086" y="2599057"/>
            <a:ext cx="3990975" cy="248602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bg1">
                    <a:lumMod val="50000"/>
                  </a:schemeClr>
                </a:solidFill>
              </a:rPr>
              <a:t>図表　等</a:t>
            </a:r>
          </a:p>
        </p:txBody>
      </p:sp>
    </p:spTree>
    <p:extLst>
      <p:ext uri="{BB962C8B-B14F-4D97-AF65-F5344CB8AC3E}">
        <p14:creationId xmlns:p14="http://schemas.microsoft.com/office/powerpoint/2010/main" val="190218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7D745B49-4C65-4CCC-BD6F-B016BE3DBA4D}"/>
              </a:ext>
            </a:extLst>
          </p:cNvPr>
          <p:cNvSpPr txBox="1"/>
          <p:nvPr/>
        </p:nvSpPr>
        <p:spPr>
          <a:xfrm>
            <a:off x="457605" y="798792"/>
            <a:ext cx="3488134" cy="246221"/>
          </a:xfrm>
          <a:prstGeom prst="rect">
            <a:avLst/>
          </a:prstGeom>
          <a:noFill/>
        </p:spPr>
        <p:txBody>
          <a:bodyPr wrap="none" lIns="0" tIns="0" rIns="0" bIns="0" rtlCol="0" anchor="t" anchorCtr="0">
            <a:spAutoFit/>
          </a:bodyPr>
          <a:lstStyle/>
          <a:p>
            <a:r>
              <a:rPr kumimoji="1" lang="ja-JP" altLang="en-US" sz="1600" dirty="0">
                <a:latin typeface="ＭＳ ゴシック" panose="020B0609070205080204" pitchFamily="49" charset="-128"/>
                <a:ea typeface="ＭＳ ゴシック" panose="020B0609070205080204" pitchFamily="49" charset="-128"/>
              </a:rPr>
              <a:t>●技術の信頼性について</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複数選択可</a:t>
            </a:r>
            <a:r>
              <a:rPr kumimoji="1" lang="en-US" altLang="ja-JP" sz="1600" dirty="0">
                <a:latin typeface="ＭＳ ゴシック" panose="020B0609070205080204" pitchFamily="49" charset="-128"/>
                <a:ea typeface="ＭＳ ゴシック" panose="020B0609070205080204" pitchFamily="49" charset="-128"/>
              </a:rPr>
              <a:t>)</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4" name="正方形/長方形 3">
            <a:extLst>
              <a:ext uri="{FF2B5EF4-FFF2-40B4-BE49-F238E27FC236}">
                <a16:creationId xmlns:a16="http://schemas.microsoft.com/office/drawing/2014/main" id="{530C339F-4681-45AA-860D-56EDB4209CED}"/>
              </a:ext>
            </a:extLst>
          </p:cNvPr>
          <p:cNvSpPr/>
          <p:nvPr/>
        </p:nvSpPr>
        <p:spPr>
          <a:xfrm>
            <a:off x="0" y="0"/>
            <a:ext cx="9906000" cy="492443"/>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8">
            <a:extLst>
              <a:ext uri="{FF2B5EF4-FFF2-40B4-BE49-F238E27FC236}">
                <a16:creationId xmlns:a16="http://schemas.microsoft.com/office/drawing/2014/main" id="{47B37408-0EF0-4267-A7BE-ADBC10BC0ED0}"/>
              </a:ext>
            </a:extLst>
          </p:cNvPr>
          <p:cNvSpPr>
            <a:spLocks noGrp="1"/>
          </p:cNvSpPr>
          <p:nvPr>
            <p:ph type="sldNum" sz="quarter" idx="12"/>
          </p:nvPr>
        </p:nvSpPr>
        <p:spPr/>
        <p:txBody>
          <a:bodyPr/>
          <a:lstStyle/>
          <a:p>
            <a:fld id="{1D3BACCE-DF6C-48F0-9C67-ADB3DFD399D6}" type="slidenum">
              <a:rPr kumimoji="1" lang="ja-JP" altLang="en-US" smtClean="0"/>
              <a:t>6</a:t>
            </a:fld>
            <a:endParaRPr kumimoji="1" lang="ja-JP" altLang="en-US" dirty="0"/>
          </a:p>
        </p:txBody>
      </p:sp>
      <p:sp>
        <p:nvSpPr>
          <p:cNvPr id="5" name="テキスト ボックス 4">
            <a:extLst>
              <a:ext uri="{FF2B5EF4-FFF2-40B4-BE49-F238E27FC236}">
                <a16:creationId xmlns:a16="http://schemas.microsoft.com/office/drawing/2014/main" id="{6BE02C33-EF06-4392-842E-BECD6E04908C}"/>
              </a:ext>
            </a:extLst>
          </p:cNvPr>
          <p:cNvSpPr txBox="1"/>
          <p:nvPr/>
        </p:nvSpPr>
        <p:spPr>
          <a:xfrm>
            <a:off x="3311519" y="0"/>
            <a:ext cx="3282951" cy="492443"/>
          </a:xfrm>
          <a:prstGeom prst="rect">
            <a:avLst/>
          </a:prstGeom>
          <a:noFill/>
        </p:spPr>
        <p:txBody>
          <a:bodyPr wrap="none" lIns="0" tIns="0" rIns="0" bIns="0" rtlCol="0" anchor="ctr" anchorCtr="1">
            <a:spAutoFit/>
          </a:bodyPr>
          <a:lstStyle/>
          <a:p>
            <a:pPr algn="ctr"/>
            <a:r>
              <a:rPr kumimoji="1" lang="ja-JP" altLang="en-US" sz="3200" dirty="0">
                <a:solidFill>
                  <a:schemeClr val="bg1"/>
                </a:solidFill>
                <a:latin typeface="ＭＳ ゴシック" panose="020B0609070205080204" pitchFamily="49" charset="-128"/>
                <a:ea typeface="ＭＳ ゴシック" panose="020B0609070205080204" pitchFamily="49" charset="-128"/>
              </a:rPr>
              <a:t>適用性について②</a:t>
            </a:r>
            <a:endParaRPr kumimoji="1" lang="en-US" altLang="ja-JP" sz="3200" dirty="0">
              <a:solidFill>
                <a:schemeClr val="bg1"/>
              </a:solidFill>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73FB48F2-5E48-490F-A2D6-03ABEB4883F1}"/>
              </a:ext>
            </a:extLst>
          </p:cNvPr>
          <p:cNvSpPr/>
          <p:nvPr/>
        </p:nvSpPr>
        <p:spPr>
          <a:xfrm>
            <a:off x="250879" y="658026"/>
            <a:ext cx="9404242" cy="5695788"/>
          </a:xfrm>
          <a:prstGeom prst="rect">
            <a:avLst/>
          </a:prstGeom>
          <a:noFill/>
          <a:ln w="2540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7D745B49-4C65-4CCC-BD6F-B016BE3DBA4D}"/>
              </a:ext>
            </a:extLst>
          </p:cNvPr>
          <p:cNvSpPr txBox="1"/>
          <p:nvPr/>
        </p:nvSpPr>
        <p:spPr>
          <a:xfrm>
            <a:off x="610005" y="1151217"/>
            <a:ext cx="7540526" cy="215444"/>
          </a:xfrm>
          <a:prstGeom prst="rect">
            <a:avLst/>
          </a:prstGeom>
          <a:noFill/>
        </p:spPr>
        <p:txBody>
          <a:bodyPr wrap="none" lIns="0" tIns="0" rIns="0" bIns="0" rtlCol="0" anchor="t" anchorCtr="0">
            <a:spAutoFit/>
          </a:bodyPr>
          <a:lstStyle/>
          <a:p>
            <a:r>
              <a:rPr kumimoji="1" lang="ja-JP" altLang="en-US" sz="1400" dirty="0">
                <a:latin typeface="ＭＳ ゴシック" panose="020B0609070205080204" pitchFamily="49" charset="-128"/>
                <a:ea typeface="ＭＳ ゴシック" panose="020B0609070205080204" pitchFamily="49" charset="-128"/>
              </a:rPr>
              <a:t>□ 実用性と効果が証明できる実績がある　　□ 試験や論文等によって有用性が示されている</a:t>
            </a:r>
          </a:p>
        </p:txBody>
      </p:sp>
      <p:sp>
        <p:nvSpPr>
          <p:cNvPr id="16" name="テキスト ボックス 15">
            <a:extLst>
              <a:ext uri="{FF2B5EF4-FFF2-40B4-BE49-F238E27FC236}">
                <a16:creationId xmlns:a16="http://schemas.microsoft.com/office/drawing/2014/main" id="{7D745B49-4C65-4CCC-BD6F-B016BE3DBA4D}"/>
              </a:ext>
            </a:extLst>
          </p:cNvPr>
          <p:cNvSpPr txBox="1"/>
          <p:nvPr/>
        </p:nvSpPr>
        <p:spPr>
          <a:xfrm>
            <a:off x="610005" y="1409766"/>
            <a:ext cx="7989367" cy="215444"/>
          </a:xfrm>
          <a:prstGeom prst="rect">
            <a:avLst/>
          </a:prstGeom>
          <a:noFill/>
        </p:spPr>
        <p:txBody>
          <a:bodyPr wrap="none" lIns="0" tIns="0" rIns="0" bIns="0" rtlCol="0" anchor="t" anchorCtr="0">
            <a:spAutoFit/>
          </a:bodyPr>
          <a:lstStyle/>
          <a:p>
            <a:r>
              <a:rPr kumimoji="1" lang="ja-JP" altLang="en-US" sz="1400" dirty="0">
                <a:latin typeface="ＭＳ ゴシック" panose="020B0609070205080204" pitchFamily="49" charset="-128"/>
                <a:ea typeface="ＭＳ ゴシック" panose="020B0609070205080204" pitchFamily="49" charset="-128"/>
              </a:rPr>
              <a:t>□ 技術マニュアルがある　 □ その他、信頼性を証明できる根拠がある　 □ 特になし</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開発段階</a:t>
            </a:r>
            <a:r>
              <a:rPr kumimoji="1" lang="en-US" altLang="ja-JP" sz="1400" dirty="0">
                <a:latin typeface="ＭＳ ゴシック" panose="020B0609070205080204" pitchFamily="49" charset="-128"/>
                <a:ea typeface="ＭＳ ゴシック" panose="020B0609070205080204" pitchFamily="49" charset="-128"/>
              </a:rPr>
              <a:t>)</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17" name="大かっこ 16"/>
          <p:cNvSpPr/>
          <p:nvPr/>
        </p:nvSpPr>
        <p:spPr>
          <a:xfrm>
            <a:off x="457605" y="1709881"/>
            <a:ext cx="9027009" cy="1521600"/>
          </a:xfrm>
          <a:prstGeom prst="bracketPair">
            <a:avLst>
              <a:gd name="adj" fmla="val 10907"/>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7D745B49-4C65-4CCC-BD6F-B016BE3DBA4D}"/>
              </a:ext>
            </a:extLst>
          </p:cNvPr>
          <p:cNvSpPr txBox="1"/>
          <p:nvPr/>
        </p:nvSpPr>
        <p:spPr>
          <a:xfrm>
            <a:off x="720377" y="1854463"/>
            <a:ext cx="6104235" cy="215444"/>
          </a:xfrm>
          <a:prstGeom prst="rect">
            <a:avLst/>
          </a:prstGeom>
          <a:noFill/>
        </p:spPr>
        <p:txBody>
          <a:bodyPr wrap="none" lIns="0" tIns="0" rIns="0" bIns="0" rtlCol="0" anchor="t" anchorCtr="0">
            <a:spAutoFit/>
          </a:bodyPr>
          <a:lstStyle/>
          <a:p>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例　技術マニュアル「○○マニュアル、○○年、○○協会」があり、・・・</a:t>
            </a:r>
            <a:endParaRPr kumimoji="1" lang="en-US" altLang="ja-JP" sz="1400" dirty="0">
              <a:solidFill>
                <a:schemeClr val="bg1">
                  <a:lumMod val="50000"/>
                </a:schemeClr>
              </a:solidFill>
              <a:latin typeface="ＭＳ ゴシック" panose="020B0609070205080204" pitchFamily="49" charset="-128"/>
              <a:ea typeface="ＭＳ ゴシック" panose="020B0609070205080204" pitchFamily="49" charset="-128"/>
            </a:endParaRPr>
          </a:p>
        </p:txBody>
      </p:sp>
      <p:sp>
        <p:nvSpPr>
          <p:cNvPr id="22" name="テキスト ボックス 21">
            <a:extLst>
              <a:ext uri="{FF2B5EF4-FFF2-40B4-BE49-F238E27FC236}">
                <a16:creationId xmlns:a16="http://schemas.microsoft.com/office/drawing/2014/main" id="{7D745B49-4C65-4CCC-BD6F-B016BE3DBA4D}"/>
              </a:ext>
            </a:extLst>
          </p:cNvPr>
          <p:cNvSpPr txBox="1"/>
          <p:nvPr/>
        </p:nvSpPr>
        <p:spPr>
          <a:xfrm>
            <a:off x="457605" y="3370542"/>
            <a:ext cx="1846659" cy="246221"/>
          </a:xfrm>
          <a:prstGeom prst="rect">
            <a:avLst/>
          </a:prstGeom>
          <a:noFill/>
        </p:spPr>
        <p:txBody>
          <a:bodyPr wrap="none" lIns="0" tIns="0" rIns="0" bIns="0" rtlCol="0" anchor="t" anchorCtr="0">
            <a:spAutoFit/>
          </a:bodyPr>
          <a:lstStyle/>
          <a:p>
            <a:r>
              <a:rPr kumimoji="1" lang="ja-JP" altLang="en-US" sz="1600" dirty="0">
                <a:latin typeface="ＭＳ ゴシック" panose="020B0609070205080204" pitchFamily="49" charset="-128"/>
                <a:ea typeface="ＭＳ ゴシック" panose="020B0609070205080204" pitchFamily="49" charset="-128"/>
              </a:rPr>
              <a:t>●供給体制について</a:t>
            </a:r>
          </a:p>
        </p:txBody>
      </p:sp>
      <p:sp>
        <p:nvSpPr>
          <p:cNvPr id="23" name="テキスト ボックス 22">
            <a:extLst>
              <a:ext uri="{FF2B5EF4-FFF2-40B4-BE49-F238E27FC236}">
                <a16:creationId xmlns:a16="http://schemas.microsoft.com/office/drawing/2014/main" id="{7D745B49-4C65-4CCC-BD6F-B016BE3DBA4D}"/>
              </a:ext>
            </a:extLst>
          </p:cNvPr>
          <p:cNvSpPr txBox="1"/>
          <p:nvPr/>
        </p:nvSpPr>
        <p:spPr>
          <a:xfrm>
            <a:off x="610005" y="3722967"/>
            <a:ext cx="7360989" cy="215444"/>
          </a:xfrm>
          <a:prstGeom prst="rect">
            <a:avLst/>
          </a:prstGeom>
          <a:noFill/>
        </p:spPr>
        <p:txBody>
          <a:bodyPr wrap="none" lIns="0" tIns="0" rIns="0" bIns="0" rtlCol="0" anchor="t" anchorCtr="0">
            <a:spAutoFit/>
          </a:bodyPr>
          <a:lstStyle/>
          <a:p>
            <a:r>
              <a:rPr kumimoji="1" lang="ja-JP" altLang="en-US" sz="1400" dirty="0">
                <a:latin typeface="ＭＳ ゴシック" panose="020B0609070205080204" pitchFamily="49" charset="-128"/>
                <a:ea typeface="ＭＳ ゴシック" panose="020B0609070205080204" pitchFamily="49" charset="-128"/>
              </a:rPr>
              <a:t>□ 当該現場に問題なく供給可能である　　□ 現時点で当該現場に対する供給は不可である</a:t>
            </a:r>
          </a:p>
        </p:txBody>
      </p:sp>
      <p:sp>
        <p:nvSpPr>
          <p:cNvPr id="24" name="テキスト ボックス 23">
            <a:extLst>
              <a:ext uri="{FF2B5EF4-FFF2-40B4-BE49-F238E27FC236}">
                <a16:creationId xmlns:a16="http://schemas.microsoft.com/office/drawing/2014/main" id="{7D745B49-4C65-4CCC-BD6F-B016BE3DBA4D}"/>
              </a:ext>
            </a:extLst>
          </p:cNvPr>
          <p:cNvSpPr txBox="1"/>
          <p:nvPr/>
        </p:nvSpPr>
        <p:spPr>
          <a:xfrm>
            <a:off x="610005" y="3973204"/>
            <a:ext cx="7001917" cy="215444"/>
          </a:xfrm>
          <a:prstGeom prst="rect">
            <a:avLst/>
          </a:prstGeom>
          <a:noFill/>
        </p:spPr>
        <p:txBody>
          <a:bodyPr wrap="none" lIns="0" tIns="0" rIns="0" bIns="0" rtlCol="0" anchor="t" anchorCtr="0">
            <a:spAutoFit/>
          </a:bodyPr>
          <a:lstStyle/>
          <a:p>
            <a:r>
              <a:rPr kumimoji="1" lang="ja-JP" altLang="en-US" sz="1400" dirty="0">
                <a:latin typeface="ＭＳ ゴシック" panose="020B0609070205080204" pitchFamily="49" charset="-128"/>
                <a:ea typeface="ＭＳ ゴシック" panose="020B0609070205080204" pitchFamily="49" charset="-128"/>
              </a:rPr>
              <a:t>□ エリア、時期、機械数、ヤード確保などの制約はあるが供給可能である　　□ 不明</a:t>
            </a:r>
          </a:p>
        </p:txBody>
      </p:sp>
      <p:sp>
        <p:nvSpPr>
          <p:cNvPr id="25" name="大かっこ 24"/>
          <p:cNvSpPr/>
          <p:nvPr/>
        </p:nvSpPr>
        <p:spPr>
          <a:xfrm>
            <a:off x="457605" y="4283336"/>
            <a:ext cx="9027009" cy="1955539"/>
          </a:xfrm>
          <a:prstGeom prst="bracketPair">
            <a:avLst>
              <a:gd name="adj" fmla="val 7159"/>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7D745B49-4C65-4CCC-BD6F-B016BE3DBA4D}"/>
              </a:ext>
            </a:extLst>
          </p:cNvPr>
          <p:cNvSpPr txBox="1"/>
          <p:nvPr/>
        </p:nvSpPr>
        <p:spPr>
          <a:xfrm>
            <a:off x="720377" y="4426213"/>
            <a:ext cx="6822380" cy="430887"/>
          </a:xfrm>
          <a:prstGeom prst="rect">
            <a:avLst/>
          </a:prstGeom>
          <a:noFill/>
        </p:spPr>
        <p:txBody>
          <a:bodyPr wrap="none" lIns="0" tIns="0" rIns="0" bIns="0" rtlCol="0" anchor="t" anchorCtr="0">
            <a:spAutoFit/>
          </a:bodyPr>
          <a:lstStyle/>
          <a:p>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例　○○</a:t>
            </a:r>
            <a:r>
              <a:rPr kumimoji="1" lang="en-US" altLang="ja-JP" sz="1400" dirty="0">
                <a:solidFill>
                  <a:schemeClr val="bg1">
                    <a:lumMod val="50000"/>
                  </a:schemeClr>
                </a:solidFill>
                <a:latin typeface="ＭＳ ゴシック" panose="020B0609070205080204" pitchFamily="49" charset="-128"/>
                <a:ea typeface="ＭＳ ゴシック" panose="020B0609070205080204" pitchFamily="49" charset="-128"/>
              </a:rPr>
              <a:t>m2</a:t>
            </a:r>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の製作ヤードを確保できれば、九州エリア全域で供給可能であり、・・・</a:t>
            </a:r>
            <a:endParaRPr kumimoji="1" lang="en-US" altLang="ja-JP" sz="1400" dirty="0">
              <a:solidFill>
                <a:schemeClr val="bg1">
                  <a:lumMod val="50000"/>
                </a:schemeClr>
              </a:solidFill>
              <a:latin typeface="ＭＳ ゴシック" panose="020B0609070205080204" pitchFamily="49" charset="-128"/>
              <a:ea typeface="ＭＳ ゴシック" panose="020B0609070205080204" pitchFamily="49" charset="-128"/>
            </a:endParaRPr>
          </a:p>
          <a:p>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　　</a:t>
            </a:r>
            <a:r>
              <a:rPr kumimoji="1" lang="en-US" altLang="ja-JP" sz="1400" dirty="0">
                <a:solidFill>
                  <a:schemeClr val="bg1">
                    <a:lumMod val="50000"/>
                  </a:schemeClr>
                </a:solidFill>
                <a:latin typeface="ＭＳ ゴシック" panose="020B0609070205080204" pitchFamily="49" charset="-128"/>
                <a:ea typeface="ＭＳ ゴシック" panose="020B0609070205080204" pitchFamily="49" charset="-128"/>
              </a:rPr>
              <a:t>1</a:t>
            </a:r>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日当たりの供給能力は○○であり、・・・</a:t>
            </a:r>
            <a:endParaRPr kumimoji="1" lang="en-US" altLang="ja-JP" sz="1400" dirty="0">
              <a:solidFill>
                <a:schemeClr val="bg1">
                  <a:lumMod val="50000"/>
                </a:schemeClr>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714463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7D745B49-4C65-4CCC-BD6F-B016BE3DBA4D}"/>
              </a:ext>
            </a:extLst>
          </p:cNvPr>
          <p:cNvSpPr txBox="1"/>
          <p:nvPr/>
        </p:nvSpPr>
        <p:spPr>
          <a:xfrm>
            <a:off x="457605" y="798792"/>
            <a:ext cx="7386638" cy="246221"/>
          </a:xfrm>
          <a:prstGeom prst="rect">
            <a:avLst/>
          </a:prstGeom>
          <a:noFill/>
        </p:spPr>
        <p:txBody>
          <a:bodyPr wrap="none" lIns="0" tIns="0" rIns="0" bIns="0" rtlCol="0" anchor="t" anchorCtr="0">
            <a:spAutoFit/>
          </a:bodyPr>
          <a:lstStyle/>
          <a:p>
            <a:r>
              <a:rPr kumimoji="1" lang="ja-JP" altLang="en-US" sz="1600" dirty="0">
                <a:latin typeface="ＭＳ ゴシック" panose="020B0609070205080204" pitchFamily="49" charset="-128"/>
                <a:ea typeface="ＭＳ ゴシック" panose="020B0609070205080204" pitchFamily="49" charset="-128"/>
              </a:rPr>
              <a:t>●現場作業工程の短縮効果について</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従来</a:t>
            </a:r>
            <a:r>
              <a:rPr kumimoji="1" lang="ja-JP" altLang="en-US" sz="1600" dirty="0" smtClean="0">
                <a:latin typeface="ＭＳ ゴシック" panose="020B0609070205080204" pitchFamily="49" charset="-128"/>
                <a:ea typeface="ＭＳ ゴシック" panose="020B0609070205080204" pitchFamily="49" charset="-128"/>
              </a:rPr>
              <a:t>方法</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別紙</a:t>
            </a:r>
            <a:r>
              <a:rPr kumimoji="1" lang="en-US" altLang="ja-JP" sz="1400" dirty="0">
                <a:latin typeface="ＭＳ ゴシック" panose="020B0609070205080204" pitchFamily="49" charset="-128"/>
                <a:ea typeface="ＭＳ ゴシック" panose="020B0609070205080204" pitchFamily="49" charset="-128"/>
              </a:rPr>
              <a:t>-1</a:t>
            </a:r>
            <a:r>
              <a:rPr kumimoji="1" lang="ja-JP" altLang="en-US" sz="1400" dirty="0">
                <a:latin typeface="ＭＳ ゴシック" panose="020B0609070205080204" pitchFamily="49" charset="-128"/>
                <a:ea typeface="ＭＳ ゴシック" panose="020B0609070205080204" pitchFamily="49" charset="-128"/>
              </a:rPr>
              <a:t>参照</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600" dirty="0" smtClean="0">
                <a:latin typeface="ＭＳ ゴシック" panose="020B0609070205080204" pitchFamily="49" charset="-128"/>
                <a:ea typeface="ＭＳ ゴシック" panose="020B0609070205080204" pitchFamily="49" charset="-128"/>
              </a:rPr>
              <a:t>と</a:t>
            </a:r>
            <a:r>
              <a:rPr kumimoji="1" lang="ja-JP" altLang="en-US" sz="1600" dirty="0">
                <a:latin typeface="ＭＳ ゴシック" panose="020B0609070205080204" pitchFamily="49" charset="-128"/>
                <a:ea typeface="ＭＳ ゴシック" panose="020B0609070205080204" pitchFamily="49" charset="-128"/>
              </a:rPr>
              <a:t>比較してください</a:t>
            </a:r>
            <a:r>
              <a:rPr kumimoji="1" lang="en-US" altLang="ja-JP" sz="1600" dirty="0">
                <a:latin typeface="ＭＳ ゴシック" panose="020B0609070205080204" pitchFamily="49" charset="-128"/>
                <a:ea typeface="ＭＳ ゴシック" panose="020B0609070205080204" pitchFamily="49" charset="-128"/>
              </a:rPr>
              <a:t>)</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4" name="正方形/長方形 3">
            <a:extLst>
              <a:ext uri="{FF2B5EF4-FFF2-40B4-BE49-F238E27FC236}">
                <a16:creationId xmlns:a16="http://schemas.microsoft.com/office/drawing/2014/main" id="{530C339F-4681-45AA-860D-56EDB4209CED}"/>
              </a:ext>
            </a:extLst>
          </p:cNvPr>
          <p:cNvSpPr/>
          <p:nvPr/>
        </p:nvSpPr>
        <p:spPr>
          <a:xfrm>
            <a:off x="0" y="0"/>
            <a:ext cx="9906000" cy="492443"/>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8">
            <a:extLst>
              <a:ext uri="{FF2B5EF4-FFF2-40B4-BE49-F238E27FC236}">
                <a16:creationId xmlns:a16="http://schemas.microsoft.com/office/drawing/2014/main" id="{47B37408-0EF0-4267-A7BE-ADBC10BC0ED0}"/>
              </a:ext>
            </a:extLst>
          </p:cNvPr>
          <p:cNvSpPr>
            <a:spLocks noGrp="1"/>
          </p:cNvSpPr>
          <p:nvPr>
            <p:ph type="sldNum" sz="quarter" idx="12"/>
          </p:nvPr>
        </p:nvSpPr>
        <p:spPr/>
        <p:txBody>
          <a:bodyPr/>
          <a:lstStyle/>
          <a:p>
            <a:fld id="{1D3BACCE-DF6C-48F0-9C67-ADB3DFD399D6}" type="slidenum">
              <a:rPr kumimoji="1" lang="ja-JP" altLang="en-US" smtClean="0"/>
              <a:t>7</a:t>
            </a:fld>
            <a:endParaRPr kumimoji="1" lang="ja-JP" altLang="en-US" dirty="0"/>
          </a:p>
        </p:txBody>
      </p:sp>
      <p:sp>
        <p:nvSpPr>
          <p:cNvPr id="5" name="テキスト ボックス 4">
            <a:extLst>
              <a:ext uri="{FF2B5EF4-FFF2-40B4-BE49-F238E27FC236}">
                <a16:creationId xmlns:a16="http://schemas.microsoft.com/office/drawing/2014/main" id="{6BE02C33-EF06-4392-842E-BECD6E04908C}"/>
              </a:ext>
            </a:extLst>
          </p:cNvPr>
          <p:cNvSpPr txBox="1"/>
          <p:nvPr/>
        </p:nvSpPr>
        <p:spPr>
          <a:xfrm>
            <a:off x="3516704" y="0"/>
            <a:ext cx="2872581" cy="492443"/>
          </a:xfrm>
          <a:prstGeom prst="rect">
            <a:avLst/>
          </a:prstGeom>
          <a:noFill/>
        </p:spPr>
        <p:txBody>
          <a:bodyPr wrap="none" lIns="0" tIns="0" rIns="0" bIns="0" rtlCol="0" anchor="ctr" anchorCtr="1">
            <a:spAutoFit/>
          </a:bodyPr>
          <a:lstStyle/>
          <a:p>
            <a:pPr algn="ctr"/>
            <a:r>
              <a:rPr kumimoji="1" lang="ja-JP" altLang="en-US" sz="3200" dirty="0">
                <a:solidFill>
                  <a:schemeClr val="bg1"/>
                </a:solidFill>
                <a:latin typeface="ＭＳ ゴシック" panose="020B0609070205080204" pitchFamily="49" charset="-128"/>
                <a:ea typeface="ＭＳ ゴシック" panose="020B0609070205080204" pitchFamily="49" charset="-128"/>
              </a:rPr>
              <a:t>施工性について</a:t>
            </a:r>
            <a:endParaRPr kumimoji="1" lang="en-US" altLang="ja-JP" sz="3200" dirty="0">
              <a:solidFill>
                <a:schemeClr val="bg1"/>
              </a:solidFill>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73FB48F2-5E48-490F-A2D6-03ABEB4883F1}"/>
              </a:ext>
            </a:extLst>
          </p:cNvPr>
          <p:cNvSpPr/>
          <p:nvPr/>
        </p:nvSpPr>
        <p:spPr>
          <a:xfrm>
            <a:off x="250879" y="658026"/>
            <a:ext cx="9404242" cy="5695788"/>
          </a:xfrm>
          <a:prstGeom prst="rect">
            <a:avLst/>
          </a:prstGeom>
          <a:noFill/>
          <a:ln w="2540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7D745B49-4C65-4CCC-BD6F-B016BE3DBA4D}"/>
              </a:ext>
            </a:extLst>
          </p:cNvPr>
          <p:cNvSpPr txBox="1"/>
          <p:nvPr/>
        </p:nvSpPr>
        <p:spPr>
          <a:xfrm>
            <a:off x="610005" y="1134591"/>
            <a:ext cx="7630294" cy="215444"/>
          </a:xfrm>
          <a:prstGeom prst="rect">
            <a:avLst/>
          </a:prstGeom>
          <a:noFill/>
        </p:spPr>
        <p:txBody>
          <a:bodyPr wrap="none" lIns="0" tIns="0" rIns="0" bIns="0" rtlCol="0" anchor="t" anchorCtr="0">
            <a:spAutoFit/>
          </a:bodyPr>
          <a:lstStyle/>
          <a:p>
            <a:r>
              <a:rPr kumimoji="1" lang="ja-JP" altLang="en-US" sz="1400" dirty="0">
                <a:latin typeface="ＭＳ ゴシック" panose="020B0609070205080204" pitchFamily="49" charset="-128"/>
                <a:ea typeface="ＭＳ ゴシック" panose="020B0609070205080204" pitchFamily="49" charset="-128"/>
              </a:rPr>
              <a:t>□ </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　　　</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％の短縮効果が期待できる　　□ 短縮効果は期待できない　　□ 不明、算定不可</a:t>
            </a:r>
          </a:p>
        </p:txBody>
      </p:sp>
      <p:sp>
        <p:nvSpPr>
          <p:cNvPr id="17" name="大かっこ 16"/>
          <p:cNvSpPr/>
          <p:nvPr/>
        </p:nvSpPr>
        <p:spPr>
          <a:xfrm>
            <a:off x="457605" y="1425461"/>
            <a:ext cx="9027009" cy="1150442"/>
          </a:xfrm>
          <a:prstGeom prst="bracketPair">
            <a:avLst>
              <a:gd name="adj" fmla="val 13092"/>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7D745B49-4C65-4CCC-BD6F-B016BE3DBA4D}"/>
              </a:ext>
            </a:extLst>
          </p:cNvPr>
          <p:cNvSpPr txBox="1"/>
          <p:nvPr/>
        </p:nvSpPr>
        <p:spPr>
          <a:xfrm>
            <a:off x="720377" y="1525936"/>
            <a:ext cx="8797280" cy="215444"/>
          </a:xfrm>
          <a:prstGeom prst="rect">
            <a:avLst/>
          </a:prstGeom>
          <a:noFill/>
        </p:spPr>
        <p:txBody>
          <a:bodyPr wrap="none" lIns="0" tIns="0" rIns="0" bIns="0" rtlCol="0" anchor="t" anchorCtr="0">
            <a:spAutoFit/>
          </a:bodyPr>
          <a:lstStyle/>
          <a:p>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例　</a:t>
            </a:r>
            <a:r>
              <a:rPr kumimoji="1" lang="ja-JP" altLang="en-US" sz="1400" dirty="0" smtClean="0">
                <a:solidFill>
                  <a:schemeClr val="bg1">
                    <a:lumMod val="50000"/>
                  </a:schemeClr>
                </a:solidFill>
                <a:latin typeface="ＭＳ ゴシック" panose="020B0609070205080204" pitchFamily="49" charset="-128"/>
                <a:ea typeface="ＭＳ ゴシック" panose="020B0609070205080204" pitchFamily="49" charset="-128"/>
              </a:rPr>
              <a:t>現在想定されている方法（従来技術）に対し、〇〇により、○○％</a:t>
            </a:r>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の工程削減効果が期待でき、・・・</a:t>
            </a:r>
            <a:endParaRPr kumimoji="1" lang="en-US" altLang="ja-JP" sz="1400" dirty="0">
              <a:solidFill>
                <a:schemeClr val="bg1">
                  <a:lumMod val="50000"/>
                </a:schemeClr>
              </a:solidFill>
              <a:latin typeface="ＭＳ ゴシック" panose="020B0609070205080204" pitchFamily="49" charset="-128"/>
              <a:ea typeface="ＭＳ ゴシック" panose="020B0609070205080204" pitchFamily="49" charset="-128"/>
            </a:endParaRPr>
          </a:p>
        </p:txBody>
      </p:sp>
      <p:sp>
        <p:nvSpPr>
          <p:cNvPr id="22" name="テキスト ボックス 21">
            <a:extLst>
              <a:ext uri="{FF2B5EF4-FFF2-40B4-BE49-F238E27FC236}">
                <a16:creationId xmlns:a16="http://schemas.microsoft.com/office/drawing/2014/main" id="{7D745B49-4C65-4CCC-BD6F-B016BE3DBA4D}"/>
              </a:ext>
            </a:extLst>
          </p:cNvPr>
          <p:cNvSpPr txBox="1"/>
          <p:nvPr/>
        </p:nvSpPr>
        <p:spPr>
          <a:xfrm>
            <a:off x="457605" y="2599017"/>
            <a:ext cx="4514056" cy="246221"/>
          </a:xfrm>
          <a:prstGeom prst="rect">
            <a:avLst/>
          </a:prstGeom>
          <a:noFill/>
        </p:spPr>
        <p:txBody>
          <a:bodyPr wrap="none" lIns="0" tIns="0" rIns="0" bIns="0" rtlCol="0" anchor="t" anchorCtr="0">
            <a:spAutoFit/>
          </a:bodyPr>
          <a:lstStyle/>
          <a:p>
            <a:r>
              <a:rPr kumimoji="1" lang="ja-JP" altLang="en-US" sz="1600" dirty="0" smtClean="0">
                <a:latin typeface="ＭＳ ゴシック" panose="020B0609070205080204" pitchFamily="49" charset="-128"/>
                <a:ea typeface="ＭＳ ゴシック" panose="020B0609070205080204" pitchFamily="49" charset="-128"/>
              </a:rPr>
              <a:t>●現場条件</a:t>
            </a:r>
            <a:r>
              <a:rPr kumimoji="1" lang="en-US" altLang="ja-JP" sz="1400" dirty="0" smtClean="0">
                <a:latin typeface="ＭＳ ゴシック" panose="020B0609070205080204" pitchFamily="49" charset="-128"/>
                <a:ea typeface="ＭＳ ゴシック" panose="020B0609070205080204" pitchFamily="49" charset="-128"/>
              </a:rPr>
              <a:t>(</a:t>
            </a:r>
            <a:r>
              <a:rPr kumimoji="1" lang="ja-JP" altLang="en-US" sz="1400" dirty="0" smtClean="0">
                <a:latin typeface="ＭＳ ゴシック" panose="020B0609070205080204" pitchFamily="49" charset="-128"/>
                <a:ea typeface="ＭＳ ゴシック" panose="020B0609070205080204" pitchFamily="49" charset="-128"/>
              </a:rPr>
              <a:t>別紙</a:t>
            </a:r>
            <a:r>
              <a:rPr kumimoji="1" lang="en-US" altLang="ja-JP" sz="1400" dirty="0" smtClean="0">
                <a:latin typeface="ＭＳ ゴシック" panose="020B0609070205080204" pitchFamily="49" charset="-128"/>
                <a:ea typeface="ＭＳ ゴシック" panose="020B0609070205080204" pitchFamily="49" charset="-128"/>
              </a:rPr>
              <a:t>-1</a:t>
            </a:r>
            <a:r>
              <a:rPr kumimoji="1" lang="ja-JP" altLang="en-US" sz="1400" dirty="0" smtClean="0">
                <a:latin typeface="ＭＳ ゴシック" panose="020B0609070205080204" pitchFamily="49" charset="-128"/>
                <a:ea typeface="ＭＳ ゴシック" panose="020B0609070205080204" pitchFamily="49" charset="-128"/>
              </a:rPr>
              <a:t>参照</a:t>
            </a:r>
            <a:r>
              <a:rPr kumimoji="1" lang="en-US" altLang="ja-JP" sz="1400" dirty="0" smtClean="0">
                <a:latin typeface="ＭＳ ゴシック" panose="020B0609070205080204" pitchFamily="49" charset="-128"/>
                <a:ea typeface="ＭＳ ゴシック" panose="020B0609070205080204" pitchFamily="49" charset="-128"/>
              </a:rPr>
              <a:t>)</a:t>
            </a:r>
            <a:r>
              <a:rPr kumimoji="1" lang="ja-JP" altLang="en-US" sz="1600" dirty="0" err="1" smtClean="0">
                <a:latin typeface="ＭＳ ゴシック" panose="020B0609070205080204" pitchFamily="49" charset="-128"/>
                <a:ea typeface="ＭＳ ゴシック" panose="020B0609070205080204" pitchFamily="49" charset="-128"/>
              </a:rPr>
              <a:t>への</a:t>
            </a:r>
            <a:r>
              <a:rPr kumimoji="1" lang="ja-JP" altLang="en-US" sz="1600" dirty="0" smtClean="0">
                <a:latin typeface="ＭＳ ゴシック" panose="020B0609070205080204" pitchFamily="49" charset="-128"/>
                <a:ea typeface="ＭＳ ゴシック" panose="020B0609070205080204" pitchFamily="49" charset="-128"/>
              </a:rPr>
              <a:t>対応の可否について</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23" name="テキスト ボックス 22">
            <a:extLst>
              <a:ext uri="{FF2B5EF4-FFF2-40B4-BE49-F238E27FC236}">
                <a16:creationId xmlns:a16="http://schemas.microsoft.com/office/drawing/2014/main" id="{7D745B49-4C65-4CCC-BD6F-B016BE3DBA4D}"/>
              </a:ext>
            </a:extLst>
          </p:cNvPr>
          <p:cNvSpPr txBox="1"/>
          <p:nvPr/>
        </p:nvSpPr>
        <p:spPr>
          <a:xfrm>
            <a:off x="610005" y="2934816"/>
            <a:ext cx="6912149" cy="215444"/>
          </a:xfrm>
          <a:prstGeom prst="rect">
            <a:avLst/>
          </a:prstGeom>
          <a:noFill/>
        </p:spPr>
        <p:txBody>
          <a:bodyPr wrap="none" lIns="0" tIns="0" rIns="0" bIns="0" rtlCol="0" anchor="t" anchorCtr="0">
            <a:spAutoFit/>
          </a:bodyPr>
          <a:lstStyle/>
          <a:p>
            <a:r>
              <a:rPr kumimoji="1" lang="ja-JP" altLang="en-US" sz="1400" dirty="0">
                <a:latin typeface="ＭＳ ゴシック" panose="020B0609070205080204" pitchFamily="49" charset="-128"/>
                <a:ea typeface="ＭＳ ゴシック" panose="020B0609070205080204" pitchFamily="49" charset="-128"/>
              </a:rPr>
              <a:t>□ </a:t>
            </a:r>
            <a:r>
              <a:rPr kumimoji="1" lang="ja-JP" altLang="en-US" sz="1400" dirty="0" smtClean="0">
                <a:latin typeface="ＭＳ ゴシック" panose="020B0609070205080204" pitchFamily="49" charset="-128"/>
                <a:ea typeface="ＭＳ ゴシック" panose="020B0609070205080204" pitchFamily="49" charset="-128"/>
              </a:rPr>
              <a:t>対応可能である</a:t>
            </a:r>
            <a:r>
              <a:rPr kumimoji="1" lang="ja-JP" altLang="en-US" sz="1400" dirty="0">
                <a:latin typeface="ＭＳ ゴシック" panose="020B0609070205080204" pitchFamily="49" charset="-128"/>
                <a:ea typeface="ＭＳ ゴシック" panose="020B0609070205080204" pitchFamily="49" charset="-128"/>
              </a:rPr>
              <a:t>　　</a:t>
            </a:r>
            <a:r>
              <a:rPr kumimoji="1" lang="ja-JP" altLang="en-US" sz="1400" dirty="0" smtClean="0">
                <a:latin typeface="ＭＳ ゴシック" panose="020B0609070205080204" pitchFamily="49" charset="-128"/>
                <a:ea typeface="ＭＳ ゴシック" panose="020B0609070205080204" pitchFamily="49" charset="-128"/>
              </a:rPr>
              <a:t>□基本的には対応可能であるが、一部対応できない項目が残る</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24" name="テキスト ボックス 23">
            <a:extLst>
              <a:ext uri="{FF2B5EF4-FFF2-40B4-BE49-F238E27FC236}">
                <a16:creationId xmlns:a16="http://schemas.microsoft.com/office/drawing/2014/main" id="{7D745B49-4C65-4CCC-BD6F-B016BE3DBA4D}"/>
              </a:ext>
            </a:extLst>
          </p:cNvPr>
          <p:cNvSpPr txBox="1"/>
          <p:nvPr/>
        </p:nvSpPr>
        <p:spPr>
          <a:xfrm>
            <a:off x="610005" y="3209991"/>
            <a:ext cx="2693045" cy="215444"/>
          </a:xfrm>
          <a:prstGeom prst="rect">
            <a:avLst/>
          </a:prstGeom>
          <a:noFill/>
        </p:spPr>
        <p:txBody>
          <a:bodyPr wrap="none" lIns="0" tIns="0" rIns="0" bIns="0" rtlCol="0" anchor="t" anchorCtr="0">
            <a:spAutoFit/>
          </a:bodyPr>
          <a:lstStyle/>
          <a:p>
            <a:r>
              <a:rPr kumimoji="1" lang="ja-JP" altLang="en-US" sz="1400" dirty="0">
                <a:latin typeface="ＭＳ ゴシック" panose="020B0609070205080204" pitchFamily="49" charset="-128"/>
                <a:ea typeface="ＭＳ ゴシック" panose="020B0609070205080204" pitchFamily="49" charset="-128"/>
              </a:rPr>
              <a:t>□ </a:t>
            </a:r>
            <a:r>
              <a:rPr kumimoji="1" lang="ja-JP" altLang="en-US" sz="1400" dirty="0" smtClean="0">
                <a:latin typeface="ＭＳ ゴシック" panose="020B0609070205080204" pitchFamily="49" charset="-128"/>
                <a:ea typeface="ＭＳ ゴシック" panose="020B0609070205080204" pitchFamily="49" charset="-128"/>
              </a:rPr>
              <a:t>対応は</a:t>
            </a:r>
            <a:r>
              <a:rPr kumimoji="1" lang="ja-JP" altLang="en-US" sz="1400" dirty="0">
                <a:latin typeface="ＭＳ ゴシック" panose="020B0609070205080204" pitchFamily="49" charset="-128"/>
                <a:ea typeface="ＭＳ ゴシック" panose="020B0609070205080204" pitchFamily="49" charset="-128"/>
              </a:rPr>
              <a:t>困難で</a:t>
            </a:r>
            <a:r>
              <a:rPr kumimoji="1" lang="ja-JP" altLang="en-US" sz="1400" dirty="0" smtClean="0">
                <a:latin typeface="ＭＳ ゴシック" panose="020B0609070205080204" pitchFamily="49" charset="-128"/>
                <a:ea typeface="ＭＳ ゴシック" panose="020B0609070205080204" pitchFamily="49" charset="-128"/>
              </a:rPr>
              <a:t>ある</a:t>
            </a:r>
            <a:r>
              <a:rPr kumimoji="1" lang="ja-JP" altLang="en-US" sz="1400" dirty="0">
                <a:latin typeface="ＭＳ ゴシック" panose="020B0609070205080204" pitchFamily="49" charset="-128"/>
                <a:ea typeface="ＭＳ ゴシック" panose="020B0609070205080204" pitchFamily="49" charset="-128"/>
              </a:rPr>
              <a:t>　　□ 不明</a:t>
            </a:r>
          </a:p>
        </p:txBody>
      </p:sp>
      <p:sp>
        <p:nvSpPr>
          <p:cNvPr id="25" name="大かっこ 24"/>
          <p:cNvSpPr/>
          <p:nvPr/>
        </p:nvSpPr>
        <p:spPr>
          <a:xfrm>
            <a:off x="457605" y="3485167"/>
            <a:ext cx="9027009" cy="1091546"/>
          </a:xfrm>
          <a:prstGeom prst="bracketPair">
            <a:avLst>
              <a:gd name="adj" fmla="val 971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7D745B49-4C65-4CCC-BD6F-B016BE3DBA4D}"/>
              </a:ext>
            </a:extLst>
          </p:cNvPr>
          <p:cNvSpPr txBox="1"/>
          <p:nvPr/>
        </p:nvSpPr>
        <p:spPr>
          <a:xfrm>
            <a:off x="720377" y="3579871"/>
            <a:ext cx="6463308" cy="215444"/>
          </a:xfrm>
          <a:prstGeom prst="rect">
            <a:avLst/>
          </a:prstGeom>
          <a:noFill/>
        </p:spPr>
        <p:txBody>
          <a:bodyPr wrap="none" lIns="0" tIns="0" rIns="0" bIns="0" rtlCol="0" anchor="t" anchorCtr="0">
            <a:spAutoFit/>
          </a:bodyPr>
          <a:lstStyle/>
          <a:p>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例　</a:t>
            </a:r>
            <a:r>
              <a:rPr kumimoji="1" lang="ja-JP" altLang="en-US" sz="1400" dirty="0" smtClean="0">
                <a:solidFill>
                  <a:schemeClr val="bg1">
                    <a:lumMod val="50000"/>
                  </a:schemeClr>
                </a:solidFill>
                <a:latin typeface="ＭＳ ゴシック" panose="020B0609070205080204" pitchFamily="49" charset="-128"/>
                <a:ea typeface="ＭＳ ゴシック" panose="020B0609070205080204" pitchFamily="49" charset="-128"/>
              </a:rPr>
              <a:t>○○の場合には〇〇を必要とするが、それ以外では対応可能で</a:t>
            </a:r>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あり、・・・</a:t>
            </a:r>
            <a:endParaRPr kumimoji="1" lang="en-US" altLang="ja-JP" sz="1400" dirty="0">
              <a:solidFill>
                <a:schemeClr val="bg1">
                  <a:lumMod val="50000"/>
                </a:schemeClr>
              </a:solidFill>
              <a:latin typeface="ＭＳ ゴシック" panose="020B0609070205080204" pitchFamily="49" charset="-128"/>
              <a:ea typeface="ＭＳ ゴシック" panose="020B0609070205080204" pitchFamily="49" charset="-128"/>
            </a:endParaRPr>
          </a:p>
        </p:txBody>
      </p:sp>
      <p:sp>
        <p:nvSpPr>
          <p:cNvPr id="19" name="テキスト ボックス 18">
            <a:extLst>
              <a:ext uri="{FF2B5EF4-FFF2-40B4-BE49-F238E27FC236}">
                <a16:creationId xmlns:a16="http://schemas.microsoft.com/office/drawing/2014/main" id="{7D745B49-4C65-4CCC-BD6F-B016BE3DBA4D}"/>
              </a:ext>
            </a:extLst>
          </p:cNvPr>
          <p:cNvSpPr txBox="1"/>
          <p:nvPr/>
        </p:nvSpPr>
        <p:spPr>
          <a:xfrm>
            <a:off x="457605" y="4652138"/>
            <a:ext cx="9233297" cy="246221"/>
          </a:xfrm>
          <a:prstGeom prst="rect">
            <a:avLst/>
          </a:prstGeom>
          <a:noFill/>
        </p:spPr>
        <p:txBody>
          <a:bodyPr wrap="none" lIns="0" tIns="0" rIns="0" bIns="0" rtlCol="0" anchor="t" anchorCtr="0">
            <a:spAutoFit/>
          </a:bodyPr>
          <a:lstStyle/>
          <a:p>
            <a:r>
              <a:rPr kumimoji="1" lang="ja-JP" altLang="en-US" sz="1600" dirty="0">
                <a:latin typeface="ＭＳ ゴシック" panose="020B0609070205080204" pitchFamily="49" charset="-128"/>
                <a:ea typeface="ＭＳ ゴシック" panose="020B0609070205080204" pitchFamily="49" charset="-128"/>
              </a:rPr>
              <a:t>●省人化・省力化について</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現場で必要な延べ作業員数を従来</a:t>
            </a:r>
            <a:r>
              <a:rPr kumimoji="1" lang="ja-JP" altLang="en-US" sz="1600" dirty="0" smtClean="0">
                <a:latin typeface="ＭＳ ゴシック" panose="020B0609070205080204" pitchFamily="49" charset="-128"/>
                <a:ea typeface="ＭＳ ゴシック" panose="020B0609070205080204" pitchFamily="49" charset="-128"/>
              </a:rPr>
              <a:t>方法</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別紙</a:t>
            </a:r>
            <a:r>
              <a:rPr kumimoji="1" lang="en-US" altLang="ja-JP" sz="1400" dirty="0">
                <a:latin typeface="ＭＳ ゴシック" panose="020B0609070205080204" pitchFamily="49" charset="-128"/>
                <a:ea typeface="ＭＳ ゴシック" panose="020B0609070205080204" pitchFamily="49" charset="-128"/>
              </a:rPr>
              <a:t>-1</a:t>
            </a:r>
            <a:r>
              <a:rPr kumimoji="1" lang="ja-JP" altLang="en-US" sz="1400" dirty="0">
                <a:latin typeface="ＭＳ ゴシック" panose="020B0609070205080204" pitchFamily="49" charset="-128"/>
                <a:ea typeface="ＭＳ ゴシック" panose="020B0609070205080204" pitchFamily="49" charset="-128"/>
              </a:rPr>
              <a:t>参照</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600" dirty="0" smtClean="0">
                <a:latin typeface="ＭＳ ゴシック" panose="020B0609070205080204" pitchFamily="49" charset="-128"/>
                <a:ea typeface="ＭＳ ゴシック" panose="020B0609070205080204" pitchFamily="49" charset="-128"/>
              </a:rPr>
              <a:t>と</a:t>
            </a:r>
            <a:r>
              <a:rPr kumimoji="1" lang="ja-JP" altLang="en-US" sz="1600" dirty="0">
                <a:latin typeface="ＭＳ ゴシック" panose="020B0609070205080204" pitchFamily="49" charset="-128"/>
                <a:ea typeface="ＭＳ ゴシック" panose="020B0609070205080204" pitchFamily="49" charset="-128"/>
              </a:rPr>
              <a:t>比較してください</a:t>
            </a:r>
            <a:r>
              <a:rPr kumimoji="1" lang="en-US" altLang="ja-JP" sz="1600" dirty="0">
                <a:latin typeface="ＭＳ ゴシック" panose="020B0609070205080204" pitchFamily="49" charset="-128"/>
                <a:ea typeface="ＭＳ ゴシック" panose="020B0609070205080204" pitchFamily="49" charset="-128"/>
              </a:rPr>
              <a:t>)</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20" name="テキスト ボックス 19">
            <a:extLst>
              <a:ext uri="{FF2B5EF4-FFF2-40B4-BE49-F238E27FC236}">
                <a16:creationId xmlns:a16="http://schemas.microsoft.com/office/drawing/2014/main" id="{7D745B49-4C65-4CCC-BD6F-B016BE3DBA4D}"/>
              </a:ext>
            </a:extLst>
          </p:cNvPr>
          <p:cNvSpPr txBox="1"/>
          <p:nvPr/>
        </p:nvSpPr>
        <p:spPr>
          <a:xfrm>
            <a:off x="610005" y="4979624"/>
            <a:ext cx="7630294" cy="215444"/>
          </a:xfrm>
          <a:prstGeom prst="rect">
            <a:avLst/>
          </a:prstGeom>
          <a:noFill/>
        </p:spPr>
        <p:txBody>
          <a:bodyPr wrap="none" lIns="0" tIns="0" rIns="0" bIns="0" rtlCol="0" anchor="t" anchorCtr="0">
            <a:spAutoFit/>
          </a:bodyPr>
          <a:lstStyle/>
          <a:p>
            <a:r>
              <a:rPr kumimoji="1" lang="ja-JP" altLang="en-US" sz="1400" dirty="0">
                <a:latin typeface="ＭＳ ゴシック" panose="020B0609070205080204" pitchFamily="49" charset="-128"/>
                <a:ea typeface="ＭＳ ゴシック" panose="020B0609070205080204" pitchFamily="49" charset="-128"/>
              </a:rPr>
              <a:t>□ 作業員数は</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　　　</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％低減できる　　□ 作業員数の低減効果はない　　□ 不明、算定不可</a:t>
            </a:r>
          </a:p>
        </p:txBody>
      </p:sp>
      <p:sp>
        <p:nvSpPr>
          <p:cNvPr id="21" name="大かっこ 20"/>
          <p:cNvSpPr/>
          <p:nvPr/>
        </p:nvSpPr>
        <p:spPr>
          <a:xfrm>
            <a:off x="457605" y="5276334"/>
            <a:ext cx="9027009" cy="991116"/>
          </a:xfrm>
          <a:prstGeom prst="bracketPair">
            <a:avLst>
              <a:gd name="adj" fmla="val 13092"/>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7D745B49-4C65-4CCC-BD6F-B016BE3DBA4D}"/>
              </a:ext>
            </a:extLst>
          </p:cNvPr>
          <p:cNvSpPr txBox="1"/>
          <p:nvPr/>
        </p:nvSpPr>
        <p:spPr>
          <a:xfrm>
            <a:off x="720377" y="5370972"/>
            <a:ext cx="6822380" cy="215444"/>
          </a:xfrm>
          <a:prstGeom prst="rect">
            <a:avLst/>
          </a:prstGeom>
          <a:noFill/>
        </p:spPr>
        <p:txBody>
          <a:bodyPr wrap="none" lIns="0" tIns="0" rIns="0" bIns="0" rtlCol="0" anchor="t" anchorCtr="0">
            <a:spAutoFit/>
          </a:bodyPr>
          <a:lstStyle/>
          <a:p>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例　従来工法では○○だが、○○により、○○％の工程削減効果が期待でき、・・・</a:t>
            </a:r>
            <a:endParaRPr kumimoji="1" lang="en-US" altLang="ja-JP" sz="1400" dirty="0">
              <a:solidFill>
                <a:schemeClr val="bg1">
                  <a:lumMod val="50000"/>
                </a:schemeClr>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804072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7D745B49-4C65-4CCC-BD6F-B016BE3DBA4D}"/>
              </a:ext>
            </a:extLst>
          </p:cNvPr>
          <p:cNvSpPr txBox="1"/>
          <p:nvPr/>
        </p:nvSpPr>
        <p:spPr>
          <a:xfrm>
            <a:off x="457605" y="798792"/>
            <a:ext cx="9335889" cy="246221"/>
          </a:xfrm>
          <a:prstGeom prst="rect">
            <a:avLst/>
          </a:prstGeom>
          <a:noFill/>
        </p:spPr>
        <p:txBody>
          <a:bodyPr wrap="none" lIns="0" tIns="0" rIns="0" bIns="0" rtlCol="0" anchor="t" anchorCtr="0">
            <a:spAutoFit/>
          </a:bodyPr>
          <a:lstStyle/>
          <a:p>
            <a:r>
              <a:rPr kumimoji="1" lang="ja-JP" altLang="en-US" sz="1600" dirty="0">
                <a:latin typeface="ＭＳ ゴシック" panose="020B0609070205080204" pitchFamily="49" charset="-128"/>
                <a:ea typeface="ＭＳ ゴシック" panose="020B0609070205080204" pitchFamily="49" charset="-128"/>
              </a:rPr>
              <a:t>●コスト削減効果について</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従来</a:t>
            </a:r>
            <a:r>
              <a:rPr kumimoji="1" lang="ja-JP" altLang="en-US" sz="1600" dirty="0" smtClean="0">
                <a:latin typeface="ＭＳ ゴシック" panose="020B0609070205080204" pitchFamily="49" charset="-128"/>
                <a:ea typeface="ＭＳ ゴシック" panose="020B0609070205080204" pitchFamily="49" charset="-128"/>
              </a:rPr>
              <a:t>方法</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別紙</a:t>
            </a:r>
            <a:r>
              <a:rPr kumimoji="1" lang="en-US" altLang="ja-JP" sz="1400" dirty="0">
                <a:latin typeface="ＭＳ ゴシック" panose="020B0609070205080204" pitchFamily="49" charset="-128"/>
                <a:ea typeface="ＭＳ ゴシック" panose="020B0609070205080204" pitchFamily="49" charset="-128"/>
              </a:rPr>
              <a:t>-1</a:t>
            </a:r>
            <a:r>
              <a:rPr kumimoji="1" lang="ja-JP" altLang="en-US" sz="1400" dirty="0">
                <a:latin typeface="ＭＳ ゴシック" panose="020B0609070205080204" pitchFamily="49" charset="-128"/>
                <a:ea typeface="ＭＳ ゴシック" panose="020B0609070205080204" pitchFamily="49" charset="-128"/>
              </a:rPr>
              <a:t>参照</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600" dirty="0" smtClean="0">
                <a:latin typeface="ＭＳ ゴシック" panose="020B0609070205080204" pitchFamily="49" charset="-128"/>
                <a:ea typeface="ＭＳ ゴシック" panose="020B0609070205080204" pitchFamily="49" charset="-128"/>
              </a:rPr>
              <a:t>と</a:t>
            </a:r>
            <a:r>
              <a:rPr kumimoji="1" lang="ja-JP" altLang="en-US" sz="1600" dirty="0">
                <a:latin typeface="ＭＳ ゴシック" panose="020B0609070205080204" pitchFamily="49" charset="-128"/>
                <a:ea typeface="ＭＳ ゴシック" panose="020B0609070205080204" pitchFamily="49" charset="-128"/>
              </a:rPr>
              <a:t>比較して建設費もしくは</a:t>
            </a:r>
            <a:r>
              <a:rPr kumimoji="1" lang="en-US" altLang="ja-JP" sz="1600" dirty="0">
                <a:latin typeface="ＭＳ ゴシック" panose="020B0609070205080204" pitchFamily="49" charset="-128"/>
                <a:ea typeface="ＭＳ ゴシック" panose="020B0609070205080204" pitchFamily="49" charset="-128"/>
              </a:rPr>
              <a:t>LCC</a:t>
            </a:r>
            <a:r>
              <a:rPr kumimoji="1" lang="ja-JP" altLang="en-US" sz="1600" dirty="0">
                <a:latin typeface="ＭＳ ゴシック" panose="020B0609070205080204" pitchFamily="49" charset="-128"/>
                <a:ea typeface="ＭＳ ゴシック" panose="020B0609070205080204" pitchFamily="49" charset="-128"/>
              </a:rPr>
              <a:t>で記載してください</a:t>
            </a:r>
            <a:r>
              <a:rPr kumimoji="1" lang="en-US" altLang="ja-JP" sz="1600" dirty="0">
                <a:latin typeface="ＭＳ ゴシック" panose="020B0609070205080204" pitchFamily="49" charset="-128"/>
                <a:ea typeface="ＭＳ ゴシック" panose="020B0609070205080204" pitchFamily="49" charset="-128"/>
              </a:rPr>
              <a:t>)</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4" name="正方形/長方形 3">
            <a:extLst>
              <a:ext uri="{FF2B5EF4-FFF2-40B4-BE49-F238E27FC236}">
                <a16:creationId xmlns:a16="http://schemas.microsoft.com/office/drawing/2014/main" id="{530C339F-4681-45AA-860D-56EDB4209CED}"/>
              </a:ext>
            </a:extLst>
          </p:cNvPr>
          <p:cNvSpPr/>
          <p:nvPr/>
        </p:nvSpPr>
        <p:spPr>
          <a:xfrm>
            <a:off x="0" y="0"/>
            <a:ext cx="9906000" cy="492443"/>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6BE02C33-EF06-4392-842E-BECD6E04908C}"/>
              </a:ext>
            </a:extLst>
          </p:cNvPr>
          <p:cNvSpPr txBox="1"/>
          <p:nvPr/>
        </p:nvSpPr>
        <p:spPr>
          <a:xfrm>
            <a:off x="3516703" y="0"/>
            <a:ext cx="2872581" cy="492443"/>
          </a:xfrm>
          <a:prstGeom prst="rect">
            <a:avLst/>
          </a:prstGeom>
          <a:noFill/>
        </p:spPr>
        <p:txBody>
          <a:bodyPr wrap="none" lIns="0" tIns="0" rIns="0" bIns="0" rtlCol="0" anchor="ctr" anchorCtr="1">
            <a:spAutoFit/>
          </a:bodyPr>
          <a:lstStyle/>
          <a:p>
            <a:pPr algn="ctr"/>
            <a:r>
              <a:rPr kumimoji="1" lang="ja-JP" altLang="en-US" sz="3200" dirty="0">
                <a:solidFill>
                  <a:schemeClr val="bg1"/>
                </a:solidFill>
                <a:latin typeface="ＭＳ ゴシック" panose="020B0609070205080204" pitchFamily="49" charset="-128"/>
                <a:ea typeface="ＭＳ ゴシック" panose="020B0609070205080204" pitchFamily="49" charset="-128"/>
              </a:rPr>
              <a:t>経済性について</a:t>
            </a:r>
            <a:endParaRPr kumimoji="1" lang="en-US" altLang="ja-JP" sz="3200" dirty="0">
              <a:solidFill>
                <a:schemeClr val="bg1"/>
              </a:solidFill>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73FB48F2-5E48-490F-A2D6-03ABEB4883F1}"/>
              </a:ext>
            </a:extLst>
          </p:cNvPr>
          <p:cNvSpPr/>
          <p:nvPr/>
        </p:nvSpPr>
        <p:spPr>
          <a:xfrm>
            <a:off x="250879" y="658026"/>
            <a:ext cx="9404242" cy="5695788"/>
          </a:xfrm>
          <a:prstGeom prst="rect">
            <a:avLst/>
          </a:prstGeom>
          <a:noFill/>
          <a:ln w="2540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7D745B49-4C65-4CCC-BD6F-B016BE3DBA4D}"/>
              </a:ext>
            </a:extLst>
          </p:cNvPr>
          <p:cNvSpPr txBox="1"/>
          <p:nvPr/>
        </p:nvSpPr>
        <p:spPr>
          <a:xfrm>
            <a:off x="610005" y="1134591"/>
            <a:ext cx="7001917" cy="215444"/>
          </a:xfrm>
          <a:prstGeom prst="rect">
            <a:avLst/>
          </a:prstGeom>
          <a:noFill/>
        </p:spPr>
        <p:txBody>
          <a:bodyPr wrap="none" lIns="0" tIns="0" rIns="0" bIns="0" rtlCol="0" anchor="t" anchorCtr="0">
            <a:spAutoFit/>
          </a:bodyPr>
          <a:lstStyle/>
          <a:p>
            <a:r>
              <a:rPr kumimoji="1" lang="ja-JP" altLang="en-US" sz="1400" dirty="0">
                <a:latin typeface="ＭＳ ゴシック" panose="020B0609070205080204" pitchFamily="49" charset="-128"/>
                <a:ea typeface="ＭＳ ゴシック" panose="020B0609070205080204" pitchFamily="49" charset="-128"/>
              </a:rPr>
              <a:t>□ コストは約</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　　　</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％削減可能　　□ </a:t>
            </a:r>
            <a:r>
              <a:rPr kumimoji="1" lang="ja-JP" altLang="en-US" sz="1400" dirty="0" smtClean="0">
                <a:latin typeface="ＭＳ ゴシック" panose="020B0609070205080204" pitchFamily="49" charset="-128"/>
                <a:ea typeface="ＭＳ ゴシック" panose="020B0609070205080204" pitchFamily="49" charset="-128"/>
              </a:rPr>
              <a:t>コスト削減効果はない</a:t>
            </a:r>
            <a:r>
              <a:rPr kumimoji="1" lang="ja-JP" altLang="en-US" sz="1400" dirty="0">
                <a:latin typeface="ＭＳ ゴシック" panose="020B0609070205080204" pitchFamily="49" charset="-128"/>
                <a:ea typeface="ＭＳ ゴシック" panose="020B0609070205080204" pitchFamily="49" charset="-128"/>
              </a:rPr>
              <a:t>　　□不明、算定不可</a:t>
            </a:r>
          </a:p>
        </p:txBody>
      </p:sp>
      <p:sp>
        <p:nvSpPr>
          <p:cNvPr id="17" name="大かっこ 16"/>
          <p:cNvSpPr/>
          <p:nvPr/>
        </p:nvSpPr>
        <p:spPr>
          <a:xfrm>
            <a:off x="457605" y="1439613"/>
            <a:ext cx="9027009" cy="2816115"/>
          </a:xfrm>
          <a:prstGeom prst="bracketPair">
            <a:avLst>
              <a:gd name="adj" fmla="val 5712"/>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7D745B49-4C65-4CCC-BD6F-B016BE3DBA4D}"/>
              </a:ext>
            </a:extLst>
          </p:cNvPr>
          <p:cNvSpPr txBox="1"/>
          <p:nvPr/>
        </p:nvSpPr>
        <p:spPr>
          <a:xfrm>
            <a:off x="720377" y="1567501"/>
            <a:ext cx="7540526" cy="430887"/>
          </a:xfrm>
          <a:prstGeom prst="rect">
            <a:avLst/>
          </a:prstGeom>
          <a:noFill/>
        </p:spPr>
        <p:txBody>
          <a:bodyPr wrap="none" lIns="0" tIns="0" rIns="0" bIns="0" rtlCol="0" anchor="t" anchorCtr="0">
            <a:spAutoFit/>
          </a:bodyPr>
          <a:lstStyle/>
          <a:p>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例　</a:t>
            </a:r>
            <a:r>
              <a:rPr kumimoji="1" lang="ja-JP" altLang="en-US" sz="1400" dirty="0" smtClean="0">
                <a:solidFill>
                  <a:schemeClr val="bg1">
                    <a:lumMod val="50000"/>
                  </a:schemeClr>
                </a:solidFill>
                <a:latin typeface="ＭＳ ゴシック" panose="020B0609070205080204" pitchFamily="49" charset="-128"/>
                <a:ea typeface="ＭＳ ゴシック" panose="020B0609070205080204" pitchFamily="49" charset="-128"/>
              </a:rPr>
              <a:t>現在想定されている方法（従来技術）に対し、○○％</a:t>
            </a:r>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程度のコスト削減が</a:t>
            </a:r>
            <a:r>
              <a:rPr kumimoji="1" lang="ja-JP" altLang="en-US" sz="1400" dirty="0" smtClean="0">
                <a:solidFill>
                  <a:schemeClr val="bg1">
                    <a:lumMod val="50000"/>
                  </a:schemeClr>
                </a:solidFill>
                <a:latin typeface="ＭＳ ゴシック" panose="020B0609070205080204" pitchFamily="49" charset="-128"/>
                <a:ea typeface="ＭＳ ゴシック" panose="020B0609070205080204" pitchFamily="49" charset="-128"/>
              </a:rPr>
              <a:t>見込め、</a:t>
            </a:r>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a:t>
            </a:r>
            <a:endParaRPr kumimoji="1" lang="en-US" altLang="ja-JP" sz="1400" dirty="0">
              <a:solidFill>
                <a:schemeClr val="bg1">
                  <a:lumMod val="50000"/>
                </a:schemeClr>
              </a:solidFill>
              <a:latin typeface="ＭＳ ゴシック" panose="020B0609070205080204" pitchFamily="49" charset="-128"/>
              <a:ea typeface="ＭＳ ゴシック" panose="020B0609070205080204" pitchFamily="49" charset="-128"/>
            </a:endParaRPr>
          </a:p>
          <a:p>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　　コストの算定根拠は、・・・</a:t>
            </a:r>
            <a:endParaRPr kumimoji="1" lang="en-US" altLang="ja-JP" sz="1400" dirty="0">
              <a:solidFill>
                <a:schemeClr val="bg1">
                  <a:lumMod val="50000"/>
                </a:schemeClr>
              </a:solidFill>
              <a:latin typeface="ＭＳ ゴシック" panose="020B0609070205080204" pitchFamily="49" charset="-128"/>
              <a:ea typeface="ＭＳ ゴシック" panose="020B0609070205080204" pitchFamily="49" charset="-128"/>
            </a:endParaRPr>
          </a:p>
        </p:txBody>
      </p:sp>
      <p:sp>
        <p:nvSpPr>
          <p:cNvPr id="22" name="テキスト ボックス 21">
            <a:extLst>
              <a:ext uri="{FF2B5EF4-FFF2-40B4-BE49-F238E27FC236}">
                <a16:creationId xmlns:a16="http://schemas.microsoft.com/office/drawing/2014/main" id="{7D745B49-4C65-4CCC-BD6F-B016BE3DBA4D}"/>
              </a:ext>
            </a:extLst>
          </p:cNvPr>
          <p:cNvSpPr txBox="1"/>
          <p:nvPr/>
        </p:nvSpPr>
        <p:spPr>
          <a:xfrm>
            <a:off x="457605" y="4380192"/>
            <a:ext cx="5950347" cy="246221"/>
          </a:xfrm>
          <a:prstGeom prst="rect">
            <a:avLst/>
          </a:prstGeom>
          <a:noFill/>
        </p:spPr>
        <p:txBody>
          <a:bodyPr wrap="none" lIns="0" tIns="0" rIns="0" bIns="0" rtlCol="0" anchor="t" anchorCtr="0">
            <a:spAutoFit/>
          </a:bodyPr>
          <a:lstStyle/>
          <a:p>
            <a:r>
              <a:rPr kumimoji="1" lang="ja-JP" altLang="en-US" sz="1600" dirty="0">
                <a:latin typeface="ＭＳ ゴシック" panose="020B0609070205080204" pitchFamily="49" charset="-128"/>
                <a:ea typeface="ＭＳ ゴシック" panose="020B0609070205080204" pitchFamily="49" charset="-128"/>
              </a:rPr>
              <a:t>●新技術の導入による、経済波及効果があれば記載してください</a:t>
            </a:r>
          </a:p>
        </p:txBody>
      </p:sp>
      <p:sp>
        <p:nvSpPr>
          <p:cNvPr id="25" name="大かっこ 24"/>
          <p:cNvSpPr/>
          <p:nvPr/>
        </p:nvSpPr>
        <p:spPr>
          <a:xfrm>
            <a:off x="457605" y="4750877"/>
            <a:ext cx="9027009" cy="1478473"/>
          </a:xfrm>
          <a:prstGeom prst="bracketPair">
            <a:avLst>
              <a:gd name="adj" fmla="val 971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7D745B49-4C65-4CCC-BD6F-B016BE3DBA4D}"/>
              </a:ext>
            </a:extLst>
          </p:cNvPr>
          <p:cNvSpPr txBox="1"/>
          <p:nvPr/>
        </p:nvSpPr>
        <p:spPr>
          <a:xfrm>
            <a:off x="720377" y="4866788"/>
            <a:ext cx="7360989" cy="430887"/>
          </a:xfrm>
          <a:prstGeom prst="rect">
            <a:avLst/>
          </a:prstGeom>
          <a:noFill/>
        </p:spPr>
        <p:txBody>
          <a:bodyPr wrap="none" lIns="0" tIns="0" rIns="0" bIns="0" rtlCol="0" anchor="t" anchorCtr="0">
            <a:spAutoFit/>
          </a:bodyPr>
          <a:lstStyle/>
          <a:p>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例　本提案は、機械さえあれば地元の施工業者で対応可能な技術であり、地域経済に・・・</a:t>
            </a:r>
            <a:endParaRPr kumimoji="1" lang="en-US" altLang="ja-JP" sz="1400" dirty="0">
              <a:solidFill>
                <a:schemeClr val="bg1">
                  <a:lumMod val="50000"/>
                </a:schemeClr>
              </a:solidFill>
              <a:latin typeface="ＭＳ ゴシック" panose="020B0609070205080204" pitchFamily="49" charset="-128"/>
              <a:ea typeface="ＭＳ ゴシック" panose="020B0609070205080204" pitchFamily="49" charset="-128"/>
            </a:endParaRPr>
          </a:p>
          <a:p>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　　○○を地元業者から供給してもらうことにより、・・・　　</a:t>
            </a:r>
            <a:endParaRPr kumimoji="1" lang="en-US" altLang="ja-JP" sz="1400" dirty="0">
              <a:solidFill>
                <a:schemeClr val="bg1">
                  <a:lumMod val="50000"/>
                </a:schemeClr>
              </a:solidFill>
              <a:latin typeface="ＭＳ ゴシック" panose="020B0609070205080204" pitchFamily="49" charset="-128"/>
              <a:ea typeface="ＭＳ ゴシック" panose="020B0609070205080204" pitchFamily="49" charset="-128"/>
            </a:endParaRPr>
          </a:p>
        </p:txBody>
      </p:sp>
      <p:sp>
        <p:nvSpPr>
          <p:cNvPr id="19" name="スライド番号プレースホルダー 8">
            <a:extLst>
              <a:ext uri="{FF2B5EF4-FFF2-40B4-BE49-F238E27FC236}">
                <a16:creationId xmlns:a16="http://schemas.microsoft.com/office/drawing/2014/main" id="{47B37408-0EF0-4267-A7BE-ADBC10BC0ED0}"/>
              </a:ext>
            </a:extLst>
          </p:cNvPr>
          <p:cNvSpPr>
            <a:spLocks noGrp="1"/>
          </p:cNvSpPr>
          <p:nvPr>
            <p:ph type="sldNum" sz="quarter" idx="12"/>
          </p:nvPr>
        </p:nvSpPr>
        <p:spPr>
          <a:xfrm>
            <a:off x="7677150" y="6492875"/>
            <a:ext cx="2228850" cy="365125"/>
          </a:xfrm>
        </p:spPr>
        <p:txBody>
          <a:bodyPr/>
          <a:lstStyle/>
          <a:p>
            <a:fld id="{1D3BACCE-DF6C-48F0-9C67-ADB3DFD399D6}" type="slidenum">
              <a:rPr kumimoji="1" lang="ja-JP" altLang="en-US" smtClean="0"/>
              <a:t>8</a:t>
            </a:fld>
            <a:endParaRPr kumimoji="1" lang="ja-JP" altLang="en-US" dirty="0"/>
          </a:p>
        </p:txBody>
      </p:sp>
    </p:spTree>
    <p:extLst>
      <p:ext uri="{BB962C8B-B14F-4D97-AF65-F5344CB8AC3E}">
        <p14:creationId xmlns:p14="http://schemas.microsoft.com/office/powerpoint/2010/main" val="3622359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7D745B49-4C65-4CCC-BD6F-B016BE3DBA4D}"/>
              </a:ext>
            </a:extLst>
          </p:cNvPr>
          <p:cNvSpPr txBox="1"/>
          <p:nvPr/>
        </p:nvSpPr>
        <p:spPr>
          <a:xfrm>
            <a:off x="457605" y="798792"/>
            <a:ext cx="8797280" cy="1107996"/>
          </a:xfrm>
          <a:prstGeom prst="rect">
            <a:avLst/>
          </a:prstGeom>
          <a:noFill/>
        </p:spPr>
        <p:txBody>
          <a:bodyPr wrap="none" lIns="0" tIns="0" rIns="0" bIns="0" rtlCol="0" anchor="t" anchorCtr="0">
            <a:spAutoFit/>
          </a:bodyPr>
          <a:lstStyle/>
          <a:p>
            <a:r>
              <a:rPr kumimoji="1" lang="ja-JP" altLang="en-US" sz="1600" dirty="0" smtClean="0">
                <a:latin typeface="ＭＳ ゴシック" panose="020B0609070205080204" pitchFamily="49" charset="-128"/>
                <a:ea typeface="ＭＳ ゴシック" panose="020B0609070205080204" pitchFamily="49" charset="-128"/>
              </a:rPr>
              <a:t>●工事実績および試験工事計画について</a:t>
            </a:r>
            <a:r>
              <a:rPr kumimoji="1" lang="en-US" altLang="ja-JP" sz="1600" dirty="0" smtClean="0">
                <a:latin typeface="ＭＳ ゴシック" panose="020B0609070205080204" pitchFamily="49" charset="-128"/>
                <a:ea typeface="ＭＳ ゴシック" panose="020B0609070205080204" pitchFamily="49" charset="-128"/>
              </a:rPr>
              <a:t>(</a:t>
            </a:r>
            <a:r>
              <a:rPr kumimoji="1" lang="ja-JP" altLang="en-US" sz="1600" dirty="0" smtClean="0">
                <a:latin typeface="ＭＳ ゴシック" panose="020B0609070205080204" pitchFamily="49" charset="-128"/>
                <a:ea typeface="ＭＳ ゴシック" panose="020B0609070205080204" pitchFamily="49" charset="-128"/>
              </a:rPr>
              <a:t>複数選択可</a:t>
            </a:r>
            <a:r>
              <a:rPr kumimoji="1" lang="en-US" altLang="ja-JP" sz="1600" dirty="0" smtClean="0">
                <a:latin typeface="ＭＳ ゴシック" panose="020B0609070205080204" pitchFamily="49" charset="-128"/>
                <a:ea typeface="ＭＳ ゴシック" panose="020B0609070205080204" pitchFamily="49" charset="-128"/>
              </a:rPr>
              <a:t>)</a:t>
            </a:r>
          </a:p>
          <a:p>
            <a:r>
              <a:rPr kumimoji="1" lang="ja-JP" altLang="en-US" sz="1400" dirty="0">
                <a:latin typeface="ＭＳ ゴシック" panose="020B0609070205080204" pitchFamily="49" charset="-128"/>
                <a:ea typeface="ＭＳ ゴシック" panose="020B0609070205080204" pitchFamily="49" charset="-128"/>
              </a:rPr>
              <a:t>　・</a:t>
            </a:r>
            <a:r>
              <a:rPr kumimoji="1" lang="ja-JP" altLang="en-US" sz="1400" dirty="0" smtClean="0">
                <a:latin typeface="ＭＳ ゴシック" panose="020B0609070205080204" pitchFamily="49" charset="-128"/>
                <a:ea typeface="ＭＳ ゴシック" panose="020B0609070205080204" pitchFamily="49" charset="-128"/>
              </a:rPr>
              <a:t>本施工実績または試験施工実績がある場合には、その概要を記載または添付してください</a:t>
            </a:r>
            <a:endParaRPr kumimoji="1" lang="en-US" altLang="ja-JP" sz="1400" dirty="0" smtClean="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　・</a:t>
            </a:r>
            <a:r>
              <a:rPr kumimoji="1" lang="ja-JP" altLang="en-US" sz="1400" dirty="0" smtClean="0">
                <a:latin typeface="ＭＳ ゴシック" panose="020B0609070205080204" pitchFamily="49" charset="-128"/>
                <a:ea typeface="ＭＳ ゴシック" panose="020B0609070205080204" pitchFamily="49" charset="-128"/>
              </a:rPr>
              <a:t>実績がない場合、または今回の現場で新たな試験施工が必要な場合には、試験施工計画書（試験の目的、</a:t>
            </a:r>
            <a:endParaRPr kumimoji="1" lang="en-US" altLang="ja-JP" sz="1400" dirty="0" smtClean="0">
              <a:latin typeface="ＭＳ ゴシック" panose="020B0609070205080204" pitchFamily="49" charset="-128"/>
              <a:ea typeface="ＭＳ ゴシック" panose="020B0609070205080204" pitchFamily="49" charset="-128"/>
            </a:endParaRPr>
          </a:p>
          <a:p>
            <a:r>
              <a:rPr kumimoji="1" lang="ja-JP" altLang="en-US" sz="1400" dirty="0" smtClean="0">
                <a:latin typeface="ＭＳ ゴシック" panose="020B0609070205080204" pitchFamily="49" charset="-128"/>
                <a:ea typeface="ＭＳ ゴシック" panose="020B0609070205080204" pitchFamily="49" charset="-128"/>
              </a:rPr>
              <a:t>　　試験施工内容などが分かる資料）を添付してください。</a:t>
            </a:r>
            <a:endParaRPr kumimoji="1" lang="en-US" altLang="ja-JP" sz="1400" dirty="0" smtClean="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　・</a:t>
            </a:r>
            <a:r>
              <a:rPr kumimoji="1" lang="ja-JP" altLang="en-US" sz="1400" dirty="0" smtClean="0">
                <a:latin typeface="ＭＳ ゴシック" panose="020B0609070205080204" pitchFamily="49" charset="-128"/>
                <a:ea typeface="ＭＳ ゴシック" panose="020B0609070205080204" pitchFamily="49" charset="-128"/>
              </a:rPr>
              <a:t>実績はないが現場導入にあたって試験施工が不要である場合は、その根拠を記載してください</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4" name="正方形/長方形 3">
            <a:extLst>
              <a:ext uri="{FF2B5EF4-FFF2-40B4-BE49-F238E27FC236}">
                <a16:creationId xmlns:a16="http://schemas.microsoft.com/office/drawing/2014/main" id="{530C339F-4681-45AA-860D-56EDB4209CED}"/>
              </a:ext>
            </a:extLst>
          </p:cNvPr>
          <p:cNvSpPr/>
          <p:nvPr/>
        </p:nvSpPr>
        <p:spPr>
          <a:xfrm>
            <a:off x="0" y="0"/>
            <a:ext cx="9906000" cy="492443"/>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6BE02C33-EF06-4392-842E-BECD6E04908C}"/>
              </a:ext>
            </a:extLst>
          </p:cNvPr>
          <p:cNvSpPr txBox="1"/>
          <p:nvPr/>
        </p:nvSpPr>
        <p:spPr>
          <a:xfrm>
            <a:off x="3516703" y="0"/>
            <a:ext cx="2872581" cy="492443"/>
          </a:xfrm>
          <a:prstGeom prst="rect">
            <a:avLst/>
          </a:prstGeom>
          <a:noFill/>
        </p:spPr>
        <p:txBody>
          <a:bodyPr wrap="none" lIns="0" tIns="0" rIns="0" bIns="0" rtlCol="0" anchor="ctr" anchorCtr="1">
            <a:spAutoFit/>
          </a:bodyPr>
          <a:lstStyle/>
          <a:p>
            <a:pPr algn="ctr"/>
            <a:r>
              <a:rPr kumimoji="1" lang="ja-JP" altLang="en-US" sz="3200" dirty="0">
                <a:solidFill>
                  <a:schemeClr val="bg1"/>
                </a:solidFill>
                <a:latin typeface="ＭＳ ゴシック" panose="020B0609070205080204" pitchFamily="49" charset="-128"/>
                <a:ea typeface="ＭＳ ゴシック" panose="020B0609070205080204" pitchFamily="49" charset="-128"/>
              </a:rPr>
              <a:t>実現</a:t>
            </a:r>
            <a:r>
              <a:rPr kumimoji="1" lang="ja-JP" altLang="en-US" sz="3200" dirty="0" smtClean="0">
                <a:solidFill>
                  <a:schemeClr val="bg1"/>
                </a:solidFill>
                <a:latin typeface="ＭＳ ゴシック" panose="020B0609070205080204" pitchFamily="49" charset="-128"/>
                <a:ea typeface="ＭＳ ゴシック" panose="020B0609070205080204" pitchFamily="49" charset="-128"/>
              </a:rPr>
              <a:t>性</a:t>
            </a:r>
            <a:r>
              <a:rPr kumimoji="1" lang="ja-JP" altLang="en-US" sz="3200" dirty="0">
                <a:solidFill>
                  <a:schemeClr val="bg1"/>
                </a:solidFill>
                <a:latin typeface="ＭＳ ゴシック" panose="020B0609070205080204" pitchFamily="49" charset="-128"/>
                <a:ea typeface="ＭＳ ゴシック" panose="020B0609070205080204" pitchFamily="49" charset="-128"/>
              </a:rPr>
              <a:t>について</a:t>
            </a:r>
            <a:endParaRPr kumimoji="1" lang="en-US" altLang="ja-JP" sz="3200" dirty="0">
              <a:solidFill>
                <a:schemeClr val="bg1"/>
              </a:solidFill>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73FB48F2-5E48-490F-A2D6-03ABEB4883F1}"/>
              </a:ext>
            </a:extLst>
          </p:cNvPr>
          <p:cNvSpPr/>
          <p:nvPr/>
        </p:nvSpPr>
        <p:spPr>
          <a:xfrm>
            <a:off x="250879" y="658026"/>
            <a:ext cx="9404242" cy="5695788"/>
          </a:xfrm>
          <a:prstGeom prst="rect">
            <a:avLst/>
          </a:prstGeom>
          <a:noFill/>
          <a:ln w="2540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7D745B49-4C65-4CCC-BD6F-B016BE3DBA4D}"/>
              </a:ext>
            </a:extLst>
          </p:cNvPr>
          <p:cNvSpPr txBox="1"/>
          <p:nvPr/>
        </p:nvSpPr>
        <p:spPr>
          <a:xfrm>
            <a:off x="599237" y="2077098"/>
            <a:ext cx="6553076" cy="430887"/>
          </a:xfrm>
          <a:prstGeom prst="rect">
            <a:avLst/>
          </a:prstGeom>
          <a:noFill/>
        </p:spPr>
        <p:txBody>
          <a:bodyPr wrap="none" lIns="0" tIns="0" rIns="0" bIns="0" rtlCol="0" anchor="t" anchorCtr="0">
            <a:spAutoFit/>
          </a:bodyPr>
          <a:lstStyle/>
          <a:p>
            <a:r>
              <a:rPr kumimoji="1" lang="ja-JP" altLang="en-US" sz="1400" dirty="0">
                <a:latin typeface="ＭＳ ゴシック" panose="020B0609070205080204" pitchFamily="49" charset="-128"/>
                <a:ea typeface="ＭＳ ゴシック" panose="020B0609070205080204" pitchFamily="49" charset="-128"/>
              </a:rPr>
              <a:t>□ </a:t>
            </a:r>
            <a:r>
              <a:rPr kumimoji="1" lang="ja-JP" altLang="en-US" sz="1400" dirty="0" smtClean="0">
                <a:latin typeface="ＭＳ ゴシック" panose="020B0609070205080204" pitchFamily="49" charset="-128"/>
                <a:ea typeface="ＭＳ ゴシック" panose="020B0609070205080204" pitchFamily="49" charset="-128"/>
              </a:rPr>
              <a:t>本施工実績あり</a:t>
            </a:r>
            <a:r>
              <a:rPr kumimoji="1" lang="ja-JP" altLang="en-US" sz="1400" dirty="0">
                <a:latin typeface="ＭＳ ゴシック" panose="020B0609070205080204" pitchFamily="49" charset="-128"/>
                <a:ea typeface="ＭＳ ゴシック" panose="020B0609070205080204" pitchFamily="49" charset="-128"/>
              </a:rPr>
              <a:t>　　□ </a:t>
            </a:r>
            <a:r>
              <a:rPr kumimoji="1" lang="ja-JP" altLang="en-US" sz="1400" dirty="0" smtClean="0">
                <a:latin typeface="ＭＳ ゴシック" panose="020B0609070205080204" pitchFamily="49" charset="-128"/>
                <a:ea typeface="ＭＳ ゴシック" panose="020B0609070205080204" pitchFamily="49" charset="-128"/>
              </a:rPr>
              <a:t>試験工事実績あり</a:t>
            </a:r>
            <a:r>
              <a:rPr kumimoji="1" lang="ja-JP" altLang="en-US" sz="1400" dirty="0">
                <a:latin typeface="ＭＳ ゴシック" panose="020B0609070205080204" pitchFamily="49" charset="-128"/>
                <a:ea typeface="ＭＳ ゴシック" panose="020B0609070205080204" pitchFamily="49" charset="-128"/>
              </a:rPr>
              <a:t>　　</a:t>
            </a:r>
            <a:r>
              <a:rPr kumimoji="1" lang="ja-JP" altLang="en-US" sz="1400" dirty="0" smtClean="0">
                <a:latin typeface="ＭＳ ゴシック" panose="020B0609070205080204" pitchFamily="49" charset="-128"/>
                <a:ea typeface="ＭＳ ゴシック" panose="020B0609070205080204" pitchFamily="49" charset="-128"/>
              </a:rPr>
              <a:t>□ 試験工事計画</a:t>
            </a:r>
            <a:r>
              <a:rPr kumimoji="1" lang="ja-JP" altLang="en-US" sz="1400" dirty="0">
                <a:latin typeface="ＭＳ ゴシック" panose="020B0609070205080204" pitchFamily="49" charset="-128"/>
                <a:ea typeface="ＭＳ ゴシック" panose="020B0609070205080204" pitchFamily="49" charset="-128"/>
              </a:rPr>
              <a:t>を</a:t>
            </a:r>
            <a:r>
              <a:rPr kumimoji="1" lang="ja-JP" altLang="en-US" sz="1400" dirty="0" smtClean="0">
                <a:latin typeface="ＭＳ ゴシック" panose="020B0609070205080204" pitchFamily="49" charset="-128"/>
                <a:ea typeface="ＭＳ ゴシック" panose="020B0609070205080204" pitchFamily="49" charset="-128"/>
              </a:rPr>
              <a:t>作成</a:t>
            </a:r>
            <a:endParaRPr kumimoji="1" lang="en-US" altLang="ja-JP" sz="1400" dirty="0" smtClean="0">
              <a:latin typeface="ＭＳ ゴシック" panose="020B0609070205080204" pitchFamily="49" charset="-128"/>
              <a:ea typeface="ＭＳ ゴシック" panose="020B0609070205080204" pitchFamily="49" charset="-128"/>
            </a:endParaRPr>
          </a:p>
          <a:p>
            <a:r>
              <a:rPr kumimoji="1" lang="ja-JP" altLang="en-US" sz="1400" dirty="0" smtClean="0">
                <a:latin typeface="ＭＳ ゴシック" panose="020B0609070205080204" pitchFamily="49" charset="-128"/>
                <a:ea typeface="ＭＳ ゴシック" panose="020B0609070205080204" pitchFamily="49" charset="-128"/>
              </a:rPr>
              <a:t>□ 本施工、試験工事の実績はないが、現場導入にあたって試験工事は不要である</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17" name="大かっこ 16"/>
          <p:cNvSpPr/>
          <p:nvPr/>
        </p:nvSpPr>
        <p:spPr>
          <a:xfrm>
            <a:off x="457605" y="2627254"/>
            <a:ext cx="9027009" cy="3607291"/>
          </a:xfrm>
          <a:prstGeom prst="bracketPair">
            <a:avLst>
              <a:gd name="adj" fmla="val 4796"/>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7D745B49-4C65-4CCC-BD6F-B016BE3DBA4D}"/>
              </a:ext>
            </a:extLst>
          </p:cNvPr>
          <p:cNvSpPr txBox="1"/>
          <p:nvPr/>
        </p:nvSpPr>
        <p:spPr>
          <a:xfrm>
            <a:off x="720377" y="2756217"/>
            <a:ext cx="8797280" cy="861774"/>
          </a:xfrm>
          <a:prstGeom prst="rect">
            <a:avLst/>
          </a:prstGeom>
          <a:noFill/>
        </p:spPr>
        <p:txBody>
          <a:bodyPr wrap="none" lIns="0" tIns="0" rIns="0" bIns="0" rtlCol="0" anchor="t" anchorCtr="0">
            <a:spAutoFit/>
          </a:bodyPr>
          <a:lstStyle/>
          <a:p>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例　</a:t>
            </a:r>
            <a:r>
              <a:rPr kumimoji="1" lang="ja-JP" altLang="en-US" sz="1400" dirty="0" smtClean="0">
                <a:solidFill>
                  <a:schemeClr val="bg1">
                    <a:lumMod val="50000"/>
                  </a:schemeClr>
                </a:solidFill>
                <a:latin typeface="ＭＳ ゴシック" panose="020B0609070205080204" pitchFamily="49" charset="-128"/>
                <a:ea typeface="ＭＳ ゴシック" panose="020B0609070205080204" pitchFamily="49" charset="-128"/>
              </a:rPr>
              <a:t>〇年度に〇〇において試験工事を実施した実績がある。今回の現場でも同様の結果が期待でき・</a:t>
            </a:r>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a:t>
            </a:r>
            <a:endParaRPr kumimoji="1" lang="en-US" altLang="ja-JP" sz="1400" dirty="0">
              <a:solidFill>
                <a:schemeClr val="bg1">
                  <a:lumMod val="50000"/>
                </a:schemeClr>
              </a:solidFill>
              <a:latin typeface="ＭＳ ゴシック" panose="020B0609070205080204" pitchFamily="49" charset="-128"/>
              <a:ea typeface="ＭＳ ゴシック" panose="020B0609070205080204" pitchFamily="49" charset="-128"/>
            </a:endParaRPr>
          </a:p>
          <a:p>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　　</a:t>
            </a:r>
            <a:r>
              <a:rPr kumimoji="1" lang="ja-JP" altLang="en-US" sz="1400" dirty="0" smtClean="0">
                <a:solidFill>
                  <a:schemeClr val="bg1">
                    <a:lumMod val="50000"/>
                  </a:schemeClr>
                </a:solidFill>
                <a:latin typeface="ＭＳ ゴシック" panose="020B0609070205080204" pitchFamily="49" charset="-128"/>
                <a:ea typeface="ＭＳ ゴシック" panose="020B0609070205080204" pitchFamily="49" charset="-128"/>
              </a:rPr>
              <a:t>〇〇の試験工事について、試験施工の目的、内容、実施に必要な期間、費用などを整理した試験施工計画</a:t>
            </a:r>
            <a:endParaRPr kumimoji="1" lang="en-US" altLang="ja-JP" sz="1400" dirty="0" smtClean="0">
              <a:solidFill>
                <a:schemeClr val="bg1">
                  <a:lumMod val="50000"/>
                </a:schemeClr>
              </a:solidFill>
              <a:latin typeface="ＭＳ ゴシック" panose="020B0609070205080204" pitchFamily="49" charset="-128"/>
              <a:ea typeface="ＭＳ ゴシック" panose="020B0609070205080204" pitchFamily="49" charset="-128"/>
            </a:endParaRPr>
          </a:p>
          <a:p>
            <a:r>
              <a:rPr kumimoji="1" lang="ja-JP" altLang="en-US" sz="1400" dirty="0" smtClean="0">
                <a:solidFill>
                  <a:schemeClr val="bg1">
                    <a:lumMod val="50000"/>
                  </a:schemeClr>
                </a:solidFill>
                <a:latin typeface="ＭＳ ゴシック" panose="020B0609070205080204" pitchFamily="49" charset="-128"/>
                <a:ea typeface="ＭＳ ゴシック" panose="020B0609070205080204" pitchFamily="49" charset="-128"/>
              </a:rPr>
              <a:t>　　を別途添付する（様式は問いませんので資料を添付してください）。</a:t>
            </a:r>
            <a:endParaRPr kumimoji="1" lang="en-US" altLang="ja-JP" sz="1400" dirty="0" smtClean="0">
              <a:solidFill>
                <a:schemeClr val="bg1">
                  <a:lumMod val="50000"/>
                </a:schemeClr>
              </a:solidFill>
              <a:latin typeface="ＭＳ ゴシック" panose="020B0609070205080204" pitchFamily="49" charset="-128"/>
              <a:ea typeface="ＭＳ ゴシック" panose="020B0609070205080204" pitchFamily="49" charset="-128"/>
            </a:endParaRPr>
          </a:p>
          <a:p>
            <a:r>
              <a:rPr kumimoji="1" lang="ja-JP" altLang="en-US" sz="1400" dirty="0">
                <a:solidFill>
                  <a:schemeClr val="bg1">
                    <a:lumMod val="50000"/>
                  </a:schemeClr>
                </a:solidFill>
                <a:latin typeface="ＭＳ ゴシック" panose="020B0609070205080204" pitchFamily="49" charset="-128"/>
                <a:ea typeface="ＭＳ ゴシック" panose="020B0609070205080204" pitchFamily="49" charset="-128"/>
              </a:rPr>
              <a:t>　</a:t>
            </a:r>
            <a:r>
              <a:rPr kumimoji="1" lang="ja-JP" altLang="en-US" sz="1400" dirty="0" smtClean="0">
                <a:solidFill>
                  <a:schemeClr val="bg1">
                    <a:lumMod val="50000"/>
                  </a:schemeClr>
                </a:solidFill>
                <a:latin typeface="ＭＳ ゴシック" panose="020B0609070205080204" pitchFamily="49" charset="-128"/>
                <a:ea typeface="ＭＳ ゴシック" panose="020B0609070205080204" pitchFamily="49" charset="-128"/>
              </a:rPr>
              <a:t>　実績はないが、〇〇のため試験工事を行わずとも現場導入にあたって支障はない。根拠の詳細は・・・</a:t>
            </a:r>
            <a:endParaRPr kumimoji="1" lang="en-US" altLang="ja-JP" sz="1400" dirty="0">
              <a:solidFill>
                <a:schemeClr val="bg1">
                  <a:lumMod val="50000"/>
                </a:schemeClr>
              </a:solidFill>
              <a:latin typeface="ＭＳ ゴシック" panose="020B0609070205080204" pitchFamily="49" charset="-128"/>
              <a:ea typeface="ＭＳ ゴシック" panose="020B0609070205080204" pitchFamily="49" charset="-128"/>
            </a:endParaRPr>
          </a:p>
        </p:txBody>
      </p:sp>
      <p:sp>
        <p:nvSpPr>
          <p:cNvPr id="19" name="スライド番号プレースホルダー 8">
            <a:extLst>
              <a:ext uri="{FF2B5EF4-FFF2-40B4-BE49-F238E27FC236}">
                <a16:creationId xmlns:a16="http://schemas.microsoft.com/office/drawing/2014/main" id="{47B37408-0EF0-4267-A7BE-ADBC10BC0ED0}"/>
              </a:ext>
            </a:extLst>
          </p:cNvPr>
          <p:cNvSpPr>
            <a:spLocks noGrp="1"/>
          </p:cNvSpPr>
          <p:nvPr>
            <p:ph type="sldNum" sz="quarter" idx="12"/>
          </p:nvPr>
        </p:nvSpPr>
        <p:spPr>
          <a:xfrm>
            <a:off x="7677150" y="6492875"/>
            <a:ext cx="2228850" cy="365125"/>
          </a:xfrm>
        </p:spPr>
        <p:txBody>
          <a:bodyPr/>
          <a:lstStyle/>
          <a:p>
            <a:fld id="{1D3BACCE-DF6C-48F0-9C67-ADB3DFD399D6}" type="slidenum">
              <a:rPr kumimoji="1" lang="ja-JP" altLang="en-US" smtClean="0"/>
              <a:t>9</a:t>
            </a:fld>
            <a:endParaRPr kumimoji="1" lang="ja-JP" altLang="en-US" dirty="0"/>
          </a:p>
        </p:txBody>
      </p:sp>
    </p:spTree>
    <p:extLst>
      <p:ext uri="{BB962C8B-B14F-4D97-AF65-F5344CB8AC3E}">
        <p14:creationId xmlns:p14="http://schemas.microsoft.com/office/powerpoint/2010/main" val="2970430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928</TotalTime>
  <Words>2093</Words>
  <Application>Microsoft Office PowerPoint</Application>
  <PresentationFormat>A4 210 x 297 mm</PresentationFormat>
  <Paragraphs>283</Paragraphs>
  <Slides>15</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15</vt:i4>
      </vt:variant>
    </vt:vector>
  </HeadingPairs>
  <TitlesOfParts>
    <vt:vector size="23" baseType="lpstr">
      <vt:lpstr>ＭＳ Ｐゴシック</vt:lpstr>
      <vt:lpstr>ＭＳ 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qpho0605</dc:creator>
  <cp:lastModifiedBy>山本　凌雅</cp:lastModifiedBy>
  <cp:revision>75</cp:revision>
  <cp:lastPrinted>2024-10-31T04:33:45Z</cp:lastPrinted>
  <dcterms:created xsi:type="dcterms:W3CDTF">2022-04-18T09:15:43Z</dcterms:created>
  <dcterms:modified xsi:type="dcterms:W3CDTF">2024-11-12T12:46:17Z</dcterms:modified>
</cp:coreProperties>
</file>